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01" r:id="rId2"/>
    <p:sldId id="297" r:id="rId3"/>
    <p:sldId id="303" r:id="rId4"/>
    <p:sldId id="302" r:id="rId5"/>
    <p:sldId id="299" r:id="rId6"/>
    <p:sldId id="291" r:id="rId7"/>
    <p:sldId id="333" r:id="rId8"/>
    <p:sldId id="330" r:id="rId9"/>
    <p:sldId id="300" r:id="rId10"/>
    <p:sldId id="292" r:id="rId11"/>
    <p:sldId id="327" r:id="rId12"/>
    <p:sldId id="304" r:id="rId13"/>
    <p:sldId id="334" r:id="rId14"/>
    <p:sldId id="298" r:id="rId15"/>
    <p:sldId id="332" r:id="rId16"/>
    <p:sldId id="269" r:id="rId17"/>
    <p:sldId id="336" r:id="rId18"/>
    <p:sldId id="305" r:id="rId19"/>
    <p:sldId id="335" r:id="rId20"/>
    <p:sldId id="283" r:id="rId21"/>
    <p:sldId id="272" r:id="rId22"/>
    <p:sldId id="274" r:id="rId23"/>
    <p:sldId id="287" r:id="rId24"/>
    <p:sldId id="268" r:id="rId25"/>
    <p:sldId id="288" r:id="rId26"/>
    <p:sldId id="273" r:id="rId27"/>
    <p:sldId id="309" r:id="rId28"/>
    <p:sldId id="311" r:id="rId29"/>
    <p:sldId id="310" r:id="rId30"/>
    <p:sldId id="312" r:id="rId31"/>
    <p:sldId id="313" r:id="rId32"/>
    <p:sldId id="316" r:id="rId33"/>
    <p:sldId id="315" r:id="rId34"/>
    <p:sldId id="314" r:id="rId35"/>
    <p:sldId id="317" r:id="rId36"/>
    <p:sldId id="323" r:id="rId37"/>
    <p:sldId id="324" r:id="rId38"/>
    <p:sldId id="325" r:id="rId39"/>
    <p:sldId id="326" r:id="rId40"/>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70084" autoAdjust="0"/>
  </p:normalViewPr>
  <p:slideViewPr>
    <p:cSldViewPr>
      <p:cViewPr varScale="1">
        <p:scale>
          <a:sx n="80" d="100"/>
          <a:sy n="80" d="100"/>
        </p:scale>
        <p:origin x="2514" y="60"/>
      </p:cViewPr>
      <p:guideLst>
        <p:guide orient="horz" pos="2160"/>
        <p:guide pos="2880"/>
      </p:guideLst>
    </p:cSldViewPr>
  </p:slideViewPr>
  <p:notesTextViewPr>
    <p:cViewPr>
      <p:scale>
        <a:sx n="1" d="1"/>
        <a:sy n="1" d="1"/>
      </p:scale>
      <p:origin x="0" y="0"/>
    </p:cViewPr>
  </p:notesTextViewPr>
  <p:notesViewPr>
    <p:cSldViewPr>
      <p:cViewPr varScale="1">
        <p:scale>
          <a:sx n="58" d="100"/>
          <a:sy n="58" d="100"/>
        </p:scale>
        <p:origin x="-2532" y="-90"/>
      </p:cViewPr>
      <p:guideLst>
        <p:guide orient="horz" pos="2933"/>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3B415851-5FB5-4EAA-BD5F-4D6D77F82303}" type="datetimeFigureOut">
              <a:rPr lang="en-US" smtClean="0"/>
              <a:t>12/20/2018</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29BF4D17-0DE2-4252-8C67-5B337A8978CB}" type="slidenum">
              <a:rPr lang="en-US" smtClean="0"/>
              <a:t>‹#›</a:t>
            </a:fld>
            <a:endParaRPr lang="en-US" dirty="0"/>
          </a:p>
        </p:txBody>
      </p:sp>
    </p:spTree>
    <p:extLst>
      <p:ext uri="{BB962C8B-B14F-4D97-AF65-F5344CB8AC3E}">
        <p14:creationId xmlns:p14="http://schemas.microsoft.com/office/powerpoint/2010/main" val="2781849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JINA</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On January 1, 2011, </a:t>
            </a:r>
            <a:r>
              <a:rPr lang="en-US" dirty="0"/>
              <a:t>the first baby boomer turned</a:t>
            </a:r>
            <a:r>
              <a:rPr lang="en-US" baseline="0" dirty="0"/>
              <a:t> 65 </a:t>
            </a:r>
            <a:r>
              <a:rPr lang="en-US" dirty="0"/>
              <a:t>one second after midnight. </a:t>
            </a:r>
            <a:br>
              <a:rPr lang="en-US" dirty="0"/>
            </a:br>
            <a:br>
              <a:rPr lang="en-US" dirty="0"/>
            </a:br>
            <a:r>
              <a:rPr lang="en-US" dirty="0"/>
              <a:t>This </a:t>
            </a:r>
            <a:r>
              <a:rPr lang="en-US" baseline="0" dirty="0"/>
              <a:t> launched the first wave of boomers, a generation known for their youth, vitality and challenging of the status quo, into retirement. </a:t>
            </a:r>
            <a:br>
              <a:rPr lang="en-US" baseline="0" dirty="0"/>
            </a:br>
            <a:br>
              <a:rPr lang="en-US" baseline="0" dirty="0"/>
            </a:br>
            <a:r>
              <a:rPr lang="en-US" baseline="0" dirty="0"/>
              <a:t>So, the generation that has been defined by its youth is now redefining retirement . . . </a:t>
            </a:r>
            <a:br>
              <a:rPr lang="en-US" baseline="0" dirty="0"/>
            </a:br>
            <a:r>
              <a:rPr lang="en-US" baseline="0" dirty="0"/>
              <a:t>and  as they leave the workforce, they are leaving a talent gap in the workforce . .. </a:t>
            </a:r>
            <a:br>
              <a:rPr lang="en-US" baseline="0" dirty="0"/>
            </a:br>
            <a:br>
              <a:rPr lang="en-US" baseline="0" dirty="0"/>
            </a:br>
            <a:r>
              <a:rPr lang="en-US" baseline="0" dirty="0"/>
              <a:t>That’s what we are going to talk about today: we will introduce you to the boomers, discuss the value they bring to the workforce, and what can organizations do to manage the gap left by the Boomer Exodus.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Introduction and slides 1-5 - </a:t>
            </a:r>
            <a:r>
              <a:rPr lang="en-US" dirty="0" err="1"/>
              <a:t>Jina</a:t>
            </a:r>
            <a:br>
              <a:rPr lang="en-US" dirty="0"/>
            </a:br>
            <a:endParaRPr lang="en-US" dirty="0"/>
          </a:p>
          <a:p>
            <a:r>
              <a:rPr lang="en-US" dirty="0"/>
              <a:t>Slides 6-15 Steve</a:t>
            </a:r>
            <a:br>
              <a:rPr lang="en-US" dirty="0"/>
            </a:br>
            <a:endParaRPr lang="en-US" dirty="0"/>
          </a:p>
          <a:p>
            <a:r>
              <a:rPr lang="en-US" dirty="0"/>
              <a:t>Slides 16-25 </a:t>
            </a:r>
            <a:r>
              <a:rPr lang="en-US" dirty="0" err="1"/>
              <a:t>Jina</a:t>
            </a:r>
            <a:br>
              <a:rPr lang="en-US" dirty="0"/>
            </a:br>
            <a:endParaRPr lang="en-US" dirty="0"/>
          </a:p>
          <a:p>
            <a:r>
              <a:rPr lang="en-US" dirty="0"/>
              <a:t>Remaining slides and conclusion - Cyndi</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9BF4D17-0DE2-4252-8C67-5B337A8978CB}" type="slidenum">
              <a:rPr lang="en-US" smtClean="0"/>
              <a:t>1</a:t>
            </a:fld>
            <a:endParaRPr lang="en-US" dirty="0"/>
          </a:p>
        </p:txBody>
      </p:sp>
    </p:spTree>
    <p:extLst>
      <p:ext uri="{BB962C8B-B14F-4D97-AF65-F5344CB8AC3E}">
        <p14:creationId xmlns:p14="http://schemas.microsoft.com/office/powerpoint/2010/main" val="3278164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STEVE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As these 81.4 million Boomers who comprise 26% of the population opt for retirement, the Bureau of Labor Statistics forecasts that there will be 54.8 million job openings between 2010 and 2020.  Over half of these positions will be from replacement needs.  </a:t>
            </a:r>
          </a:p>
        </p:txBody>
      </p:sp>
      <p:sp>
        <p:nvSpPr>
          <p:cNvPr id="4" name="Slide Number Placeholder 3"/>
          <p:cNvSpPr>
            <a:spLocks noGrp="1"/>
          </p:cNvSpPr>
          <p:nvPr>
            <p:ph type="sldNum" sz="quarter" idx="10"/>
          </p:nvPr>
        </p:nvSpPr>
        <p:spPr/>
        <p:txBody>
          <a:bodyPr/>
          <a:lstStyle/>
          <a:p>
            <a:fld id="{29BF4D17-0DE2-4252-8C67-5B337A8978CB}" type="slidenum">
              <a:rPr lang="en-US" smtClean="0"/>
              <a:t>10</a:t>
            </a:fld>
            <a:endParaRPr lang="en-US" dirty="0"/>
          </a:p>
        </p:txBody>
      </p:sp>
    </p:spTree>
    <p:extLst>
      <p:ext uri="{BB962C8B-B14F-4D97-AF65-F5344CB8AC3E}">
        <p14:creationId xmlns:p14="http://schemas.microsoft.com/office/powerpoint/2010/main" val="1340305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a:t>
            </a:r>
          </a:p>
        </p:txBody>
      </p:sp>
      <p:sp>
        <p:nvSpPr>
          <p:cNvPr id="4" name="Slide Number Placeholder 3"/>
          <p:cNvSpPr>
            <a:spLocks noGrp="1"/>
          </p:cNvSpPr>
          <p:nvPr>
            <p:ph type="sldNum" sz="quarter" idx="10"/>
          </p:nvPr>
        </p:nvSpPr>
        <p:spPr/>
        <p:txBody>
          <a:bodyPr/>
          <a:lstStyle/>
          <a:p>
            <a:fld id="{29BF4D17-0DE2-4252-8C67-5B337A8978CB}" type="slidenum">
              <a:rPr lang="en-US" smtClean="0"/>
              <a:t>11</a:t>
            </a:fld>
            <a:endParaRPr lang="en-US" dirty="0"/>
          </a:p>
        </p:txBody>
      </p:sp>
    </p:spTree>
    <p:extLst>
      <p:ext uri="{BB962C8B-B14F-4D97-AF65-F5344CB8AC3E}">
        <p14:creationId xmlns:p14="http://schemas.microsoft.com/office/powerpoint/2010/main" val="1524170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STEVE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Boomers started entering the workforce in the late 1960s.  Some have 40+ years of work and life experience.</a:t>
            </a:r>
          </a:p>
          <a:p>
            <a:r>
              <a:rPr lang="en-US" sz="1200" kern="1200" dirty="0">
                <a:solidFill>
                  <a:schemeClr val="tx1"/>
                </a:solidFill>
                <a:effectLst/>
                <a:latin typeface="+mn-lt"/>
                <a:ea typeface="+mn-ea"/>
                <a:cs typeface="+mn-cs"/>
              </a:rPr>
              <a:t>Even though there are 98 million Millennial, they are not expected to have enough experience or the right skills to replace Boomers</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9BF4D17-0DE2-4252-8C67-5B337A8978CB}" type="slidenum">
              <a:rPr lang="en-US" smtClean="0"/>
              <a:t>12</a:t>
            </a:fld>
            <a:endParaRPr lang="en-US" dirty="0"/>
          </a:p>
        </p:txBody>
      </p:sp>
    </p:spTree>
    <p:extLst>
      <p:ext uri="{BB962C8B-B14F-4D97-AF65-F5344CB8AC3E}">
        <p14:creationId xmlns:p14="http://schemas.microsoft.com/office/powerpoint/2010/main" val="3953379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STEVE</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Boomers started entering the workforce in the late 1960s.  Some have 40+ years of work and life experience.</a:t>
            </a:r>
          </a:p>
          <a:p>
            <a:r>
              <a:rPr lang="en-US" sz="1200" kern="1200" dirty="0">
                <a:solidFill>
                  <a:schemeClr val="tx1"/>
                </a:solidFill>
                <a:effectLst/>
                <a:latin typeface="+mn-lt"/>
                <a:ea typeface="+mn-ea"/>
                <a:cs typeface="+mn-cs"/>
              </a:rPr>
              <a:t>Even though there are 98 million Millennial, they are not expected to have enough experience or the right skills to replace Boomers</a:t>
            </a:r>
          </a:p>
          <a:p>
            <a:endParaRPr lang="en-US" dirty="0"/>
          </a:p>
        </p:txBody>
      </p:sp>
      <p:sp>
        <p:nvSpPr>
          <p:cNvPr id="4" name="Slide Number Placeholder 3"/>
          <p:cNvSpPr>
            <a:spLocks noGrp="1"/>
          </p:cNvSpPr>
          <p:nvPr>
            <p:ph type="sldNum" sz="quarter" idx="10"/>
          </p:nvPr>
        </p:nvSpPr>
        <p:spPr/>
        <p:txBody>
          <a:bodyPr/>
          <a:lstStyle/>
          <a:p>
            <a:fld id="{29BF4D17-0DE2-4252-8C67-5B337A8978CB}" type="slidenum">
              <a:rPr lang="en-US" smtClean="0"/>
              <a:t>13</a:t>
            </a:fld>
            <a:endParaRPr lang="en-US" dirty="0"/>
          </a:p>
        </p:txBody>
      </p:sp>
    </p:spTree>
    <p:extLst>
      <p:ext uri="{BB962C8B-B14F-4D97-AF65-F5344CB8AC3E}">
        <p14:creationId xmlns:p14="http://schemas.microsoft.com/office/powerpoint/2010/main" val="3953379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STEVE</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Highly Educated Generation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Approx. 27% of boomers have 4 year degrees</a:t>
            </a:r>
          </a:p>
          <a:p>
            <a:r>
              <a:rPr lang="en-US" sz="1200" kern="1200" dirty="0">
                <a:solidFill>
                  <a:schemeClr val="tx1"/>
                </a:solidFill>
                <a:effectLst/>
                <a:latin typeface="+mn-lt"/>
                <a:ea typeface="+mn-ea"/>
                <a:cs typeface="+mn-cs"/>
              </a:rPr>
              <a:t>College enrollment increased by 20% over the last decade for student between the ages of 40 to 64.  </a:t>
            </a:r>
          </a:p>
          <a:p>
            <a:pPr lvl="2"/>
            <a:r>
              <a:rPr lang="en-US" sz="2600" dirty="0">
                <a:ea typeface="Verdana" panose="020B0604030504040204" pitchFamily="34" charset="0"/>
                <a:cs typeface="Verdana" panose="020B0604030504040204" pitchFamily="34" charset="0"/>
              </a:rPr>
              <a:t>Why?</a:t>
            </a:r>
          </a:p>
          <a:p>
            <a:pPr marL="1828800" lvl="3" indent="-514350">
              <a:buFont typeface="+mj-lt"/>
              <a:buAutoNum type="arabicPeriod"/>
            </a:pPr>
            <a:r>
              <a:rPr lang="en-US" sz="2100" dirty="0">
                <a:ea typeface="Verdana" panose="020B0604030504040204" pitchFamily="34" charset="0"/>
                <a:cs typeface="Verdana" panose="020B0604030504040204" pitchFamily="34" charset="0"/>
              </a:rPr>
              <a:t>Personal fulfillment</a:t>
            </a:r>
          </a:p>
          <a:p>
            <a:pPr marL="1828800" lvl="3" indent="-514350">
              <a:buFont typeface="+mj-lt"/>
              <a:buAutoNum type="arabicPeriod"/>
            </a:pPr>
            <a:r>
              <a:rPr lang="en-US" sz="2100" dirty="0">
                <a:ea typeface="Verdana" panose="020B0604030504040204" pitchFamily="34" charset="0"/>
                <a:cs typeface="Verdana" panose="020B0604030504040204" pitchFamily="34" charset="0"/>
              </a:rPr>
              <a:t>Advancement for encore careers</a:t>
            </a:r>
          </a:p>
          <a:p>
            <a:pPr marL="2571750" lvl="5" indent="-342900"/>
            <a:r>
              <a:rPr lang="en-US" sz="2100" dirty="0">
                <a:ea typeface="Verdana" panose="020B0604030504040204" pitchFamily="34" charset="0"/>
                <a:cs typeface="Verdana" panose="020B0604030504040204" pitchFamily="34" charset="0"/>
              </a:rPr>
              <a:t>Learn new subject or going for the first time </a:t>
            </a:r>
          </a:p>
          <a:p>
            <a:endParaRPr lang="en-US" dirty="0"/>
          </a:p>
        </p:txBody>
      </p:sp>
      <p:sp>
        <p:nvSpPr>
          <p:cNvPr id="4" name="Slide Number Placeholder 3"/>
          <p:cNvSpPr>
            <a:spLocks noGrp="1"/>
          </p:cNvSpPr>
          <p:nvPr>
            <p:ph type="sldNum" sz="quarter" idx="10"/>
          </p:nvPr>
        </p:nvSpPr>
        <p:spPr/>
        <p:txBody>
          <a:bodyPr/>
          <a:lstStyle/>
          <a:p>
            <a:fld id="{29BF4D17-0DE2-4252-8C67-5B337A8978CB}" type="slidenum">
              <a:rPr lang="en-US" smtClean="0"/>
              <a:t>14</a:t>
            </a:fld>
            <a:endParaRPr lang="en-US" dirty="0"/>
          </a:p>
        </p:txBody>
      </p:sp>
    </p:spTree>
    <p:extLst>
      <p:ext uri="{BB962C8B-B14F-4D97-AF65-F5344CB8AC3E}">
        <p14:creationId xmlns:p14="http://schemas.microsoft.com/office/powerpoint/2010/main" val="2942503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STEVE</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Highly Educated Generation</a:t>
            </a:r>
          </a:p>
          <a:p>
            <a:r>
              <a:rPr lang="en-US" sz="1200" kern="1200" dirty="0">
                <a:solidFill>
                  <a:schemeClr val="tx1"/>
                </a:solidFill>
                <a:effectLst/>
                <a:latin typeface="+mn-lt"/>
                <a:ea typeface="+mn-ea"/>
                <a:cs typeface="+mn-cs"/>
              </a:rPr>
              <a:t>Proprietary information (competitive advantage)</a:t>
            </a:r>
          </a:p>
          <a:p>
            <a:r>
              <a:rPr lang="en-US" sz="1200" kern="1200" dirty="0">
                <a:solidFill>
                  <a:schemeClr val="tx1"/>
                </a:solidFill>
                <a:effectLst/>
                <a:latin typeface="+mn-lt"/>
                <a:ea typeface="+mn-ea"/>
                <a:cs typeface="+mn-cs"/>
              </a:rPr>
              <a:t>Life Experiences</a:t>
            </a:r>
          </a:p>
          <a:p>
            <a:r>
              <a:rPr lang="en-US" sz="1200" kern="1200" dirty="0">
                <a:solidFill>
                  <a:schemeClr val="tx1"/>
                </a:solidFill>
                <a:effectLst/>
                <a:latin typeface="+mn-lt"/>
                <a:ea typeface="+mn-ea"/>
                <a:cs typeface="+mn-cs"/>
              </a:rPr>
              <a:t>Work Experience/competencies</a:t>
            </a:r>
          </a:p>
          <a:p>
            <a:r>
              <a:rPr lang="en-US" sz="1200" kern="1200" dirty="0">
                <a:solidFill>
                  <a:schemeClr val="tx1"/>
                </a:solidFill>
                <a:effectLst/>
                <a:latin typeface="+mn-lt"/>
                <a:ea typeface="+mn-ea"/>
                <a:cs typeface="+mn-cs"/>
              </a:rPr>
              <a:t>Skills—Best practices</a:t>
            </a:r>
          </a:p>
          <a:p>
            <a:endParaRPr lang="en-US" dirty="0"/>
          </a:p>
        </p:txBody>
      </p:sp>
      <p:sp>
        <p:nvSpPr>
          <p:cNvPr id="4" name="Slide Number Placeholder 3"/>
          <p:cNvSpPr>
            <a:spLocks noGrp="1"/>
          </p:cNvSpPr>
          <p:nvPr>
            <p:ph type="sldNum" sz="quarter" idx="10"/>
          </p:nvPr>
        </p:nvSpPr>
        <p:spPr/>
        <p:txBody>
          <a:bodyPr/>
          <a:lstStyle/>
          <a:p>
            <a:fld id="{29BF4D17-0DE2-4252-8C67-5B337A8978CB}" type="slidenum">
              <a:rPr lang="en-US" smtClean="0"/>
              <a:t>15</a:t>
            </a:fld>
            <a:endParaRPr lang="en-US" dirty="0"/>
          </a:p>
        </p:txBody>
      </p:sp>
    </p:spTree>
    <p:extLst>
      <p:ext uri="{BB962C8B-B14F-4D97-AF65-F5344CB8AC3E}">
        <p14:creationId xmlns:p14="http://schemas.microsoft.com/office/powerpoint/2010/main" val="2942503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JINA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This data comes from a 2012</a:t>
            </a:r>
            <a:r>
              <a:rPr lang="en-US" sz="1200" baseline="0" dirty="0"/>
              <a:t> </a:t>
            </a:r>
            <a:r>
              <a:rPr lang="en-US" sz="1200" i="1" dirty="0"/>
              <a:t>SHRM-AARP strategic workforce planning survey</a:t>
            </a:r>
            <a:r>
              <a:rPr lang="en-US" sz="1200" dirty="0"/>
              <a:t>. By</a:t>
            </a:r>
            <a:r>
              <a:rPr lang="en-US" sz="1200" baseline="0" dirty="0"/>
              <a:t> the SHRM</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More than half (51 percent) of human resource managers indicated they find older workers to have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stronger writing, grammar, and spelling skills in English.</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skills are not readily seen among younger workers</a:t>
            </a:r>
          </a:p>
          <a:p>
            <a:endParaRPr lang="en-US" sz="1200" b="0" i="0" u="none" strike="noStrike" kern="1200" baseline="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Myth:</a:t>
            </a:r>
            <a:r>
              <a:rPr lang="en-US" sz="1200" kern="1200" dirty="0">
                <a:solidFill>
                  <a:schemeClr val="tx1"/>
                </a:solidFill>
                <a:effectLst/>
                <a:latin typeface="+mn-lt"/>
                <a:ea typeface="+mn-ea"/>
                <a:cs typeface="+mn-cs"/>
              </a:rPr>
              <a:t> unequipped to multitask and juggle the technological distractions of the modern office.</a:t>
            </a:r>
          </a:p>
          <a:p>
            <a:r>
              <a:rPr lang="en-US" sz="1200" b="1" kern="1200" dirty="0">
                <a:solidFill>
                  <a:schemeClr val="tx1"/>
                </a:solidFill>
                <a:effectLst/>
                <a:latin typeface="+mn-lt"/>
                <a:ea typeface="+mn-ea"/>
                <a:cs typeface="+mn-cs"/>
              </a:rPr>
              <a:t>Reality:</a:t>
            </a:r>
            <a:r>
              <a:rPr lang="en-US" sz="1200" kern="1200" dirty="0">
                <a:solidFill>
                  <a:schemeClr val="tx1"/>
                </a:solidFill>
                <a:effectLst/>
                <a:latin typeface="+mn-lt"/>
                <a:ea typeface="+mn-ea"/>
                <a:cs typeface="+mn-cs"/>
              </a:rPr>
              <a:t> The loss cognitive skills that enable us to switch between tasks can be delayed with exercise and training.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So a 75-year-old who is smart and active could easily outperform a 40-year-old couch slouch.</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According to Adam </a:t>
            </a:r>
            <a:r>
              <a:rPr lang="en-US" sz="1200" kern="1200" dirty="0" err="1">
                <a:solidFill>
                  <a:schemeClr val="tx1"/>
                </a:solidFill>
                <a:effectLst/>
                <a:latin typeface="+mn-lt"/>
                <a:ea typeface="+mn-ea"/>
                <a:cs typeface="+mn-cs"/>
              </a:rPr>
              <a:t>Gazzaley</a:t>
            </a:r>
            <a:r>
              <a:rPr lang="en-US" sz="1200" kern="1200" dirty="0">
                <a:solidFill>
                  <a:schemeClr val="tx1"/>
                </a:solidFill>
                <a:effectLst/>
                <a:latin typeface="+mn-lt"/>
                <a:ea typeface="+mn-ea"/>
                <a:cs typeface="+mn-cs"/>
              </a:rPr>
              <a:t>, M.D., at the University of California, San Francisco, "multitasking" is a misnomer. </a:t>
            </a:r>
          </a:p>
          <a:p>
            <a:r>
              <a:rPr lang="en-US" sz="1200" kern="1200" dirty="0">
                <a:solidFill>
                  <a:schemeClr val="tx1"/>
                </a:solidFill>
                <a:effectLst/>
                <a:latin typeface="+mn-lt"/>
                <a:ea typeface="+mn-ea"/>
                <a:cs typeface="+mn-cs"/>
              </a:rPr>
              <a:t>The brain can't actually do two things at once.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Instead, it switches from one task to the other, and with every switch there's a slight delay, or "cost." And the cost increases as we age.</a:t>
            </a:r>
          </a:p>
          <a:p>
            <a:r>
              <a:rPr lang="en-US" sz="1200" kern="1200" dirty="0">
                <a:solidFill>
                  <a:schemeClr val="tx1"/>
                </a:solidFill>
                <a:effectLst/>
                <a:latin typeface="+mn-lt"/>
                <a:ea typeface="+mn-ea"/>
                <a:cs typeface="+mn-cs"/>
              </a:rPr>
              <a:t>Decline starts in the early 20s, and physical exercise can slow or even halt the decline. </a:t>
            </a:r>
          </a:p>
          <a:p>
            <a:r>
              <a:rPr lang="en-US" sz="1200" kern="1200" dirty="0">
                <a:solidFill>
                  <a:schemeClr val="tx1"/>
                </a:solidFill>
                <a:effectLst/>
                <a:latin typeface="+mn-lt"/>
                <a:ea typeface="+mn-ea"/>
                <a:cs typeface="+mn-cs"/>
              </a:rPr>
              <a:t>Given the wide variations between people, he says, a smart, active 75-year-old could score higher on cognitive tests than a </a:t>
            </a:r>
            <a:r>
              <a:rPr lang="en-US" sz="1200" kern="1200">
                <a:solidFill>
                  <a:schemeClr val="tx1"/>
                </a:solidFill>
                <a:effectLst/>
                <a:latin typeface="+mn-lt"/>
                <a:ea typeface="+mn-ea"/>
                <a:cs typeface="+mn-cs"/>
              </a:rPr>
              <a:t>40-year-old slouch.</a:t>
            </a:r>
            <a:endParaRPr lang="en-US" sz="1200" kern="1200" dirty="0">
              <a:solidFill>
                <a:schemeClr val="tx1"/>
              </a:solidFill>
              <a:effectLst/>
              <a:latin typeface="+mn-lt"/>
              <a:ea typeface="+mn-ea"/>
              <a:cs typeface="+mn-cs"/>
            </a:endParaRPr>
          </a:p>
          <a:p>
            <a:endParaRPr lang="en-US" dirty="0"/>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9BF4D17-0DE2-4252-8C67-5B337A8978CB}" type="slidenum">
              <a:rPr lang="en-US" smtClean="0"/>
              <a:t>16</a:t>
            </a:fld>
            <a:endParaRPr lang="en-US" dirty="0"/>
          </a:p>
        </p:txBody>
      </p:sp>
    </p:spTree>
    <p:extLst>
      <p:ext uri="{BB962C8B-B14F-4D97-AF65-F5344CB8AC3E}">
        <p14:creationId xmlns:p14="http://schemas.microsoft.com/office/powerpoint/2010/main" val="1662323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JINA</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57</a:t>
            </a:r>
            <a:r>
              <a:rPr lang="en-US" sz="1200" kern="1200" baseline="0" dirty="0">
                <a:solidFill>
                  <a:schemeClr val="tx1"/>
                </a:solidFill>
                <a:effectLst/>
                <a:latin typeface="+mn-lt"/>
                <a:ea typeface="+mn-ea"/>
                <a:cs typeface="+mn-cs"/>
              </a:rPr>
              <a:t> % - lacking basic math skills up from 2012</a:t>
            </a:r>
            <a:endParaRPr lang="en-US" dirty="0"/>
          </a:p>
        </p:txBody>
      </p:sp>
      <p:sp>
        <p:nvSpPr>
          <p:cNvPr id="4" name="Slide Number Placeholder 3"/>
          <p:cNvSpPr>
            <a:spLocks noGrp="1"/>
          </p:cNvSpPr>
          <p:nvPr>
            <p:ph type="sldNum" sz="quarter" idx="10"/>
          </p:nvPr>
        </p:nvSpPr>
        <p:spPr/>
        <p:txBody>
          <a:bodyPr/>
          <a:lstStyle/>
          <a:p>
            <a:fld id="{29BF4D17-0DE2-4252-8C67-5B337A8978CB}" type="slidenum">
              <a:rPr lang="en-US" smtClean="0"/>
              <a:t>17</a:t>
            </a:fld>
            <a:endParaRPr lang="en-US" dirty="0"/>
          </a:p>
        </p:txBody>
      </p:sp>
    </p:spTree>
    <p:extLst>
      <p:ext uri="{BB962C8B-B14F-4D97-AF65-F5344CB8AC3E}">
        <p14:creationId xmlns:p14="http://schemas.microsoft.com/office/powerpoint/2010/main" val="4083402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JINA</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46%</a:t>
            </a:r>
            <a:r>
              <a:rPr lang="en-US" sz="1200" kern="1200" baseline="0" dirty="0">
                <a:solidFill>
                  <a:schemeClr val="tx1"/>
                </a:solidFill>
                <a:effectLst/>
                <a:latin typeface="+mn-lt"/>
                <a:ea typeface="+mn-ea"/>
                <a:cs typeface="+mn-cs"/>
              </a:rPr>
              <a:t> reported WRITING IN ENGLISH as a deficiency</a:t>
            </a:r>
          </a:p>
          <a:p>
            <a:r>
              <a:rPr lang="en-US" sz="1200" kern="1200" baseline="0" dirty="0">
                <a:solidFill>
                  <a:schemeClr val="tx1"/>
                </a:solidFill>
                <a:effectLst/>
                <a:latin typeface="+mn-lt"/>
                <a:ea typeface="+mn-ea"/>
                <a:cs typeface="+mn-cs"/>
              </a:rPr>
              <a:t>41% said applicants lacked ENGLISH READING COMPREHENSION SKILLS</a:t>
            </a:r>
            <a:endParaRPr lang="en-US" dirty="0"/>
          </a:p>
        </p:txBody>
      </p:sp>
      <p:sp>
        <p:nvSpPr>
          <p:cNvPr id="4" name="Slide Number Placeholder 3"/>
          <p:cNvSpPr>
            <a:spLocks noGrp="1"/>
          </p:cNvSpPr>
          <p:nvPr>
            <p:ph type="sldNum" sz="quarter" idx="10"/>
          </p:nvPr>
        </p:nvSpPr>
        <p:spPr/>
        <p:txBody>
          <a:bodyPr/>
          <a:lstStyle/>
          <a:p>
            <a:fld id="{29BF4D17-0DE2-4252-8C67-5B337A8978CB}" type="slidenum">
              <a:rPr lang="en-US" smtClean="0"/>
              <a:t>18</a:t>
            </a:fld>
            <a:endParaRPr lang="en-US" dirty="0"/>
          </a:p>
        </p:txBody>
      </p:sp>
    </p:spTree>
    <p:extLst>
      <p:ext uri="{BB962C8B-B14F-4D97-AF65-F5344CB8AC3E}">
        <p14:creationId xmlns:p14="http://schemas.microsoft.com/office/powerpoint/2010/main" val="4083402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JINA</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There is currently a trend in shortage of skilled workers – this is linked to the boomer exodus.</a:t>
            </a:r>
          </a:p>
          <a:p>
            <a:r>
              <a:rPr lang="en-US" sz="1200" kern="1200" dirty="0">
                <a:solidFill>
                  <a:schemeClr val="tx1"/>
                </a:solidFill>
                <a:effectLst/>
                <a:latin typeface="+mn-lt"/>
                <a:ea typeface="+mn-ea"/>
                <a:cs typeface="+mn-cs"/>
              </a:rPr>
              <a:t>As many of them have more STEM education/experience than those</a:t>
            </a:r>
            <a:r>
              <a:rPr lang="en-US" sz="1200" kern="1200" baseline="0" dirty="0">
                <a:solidFill>
                  <a:schemeClr val="tx1"/>
                </a:solidFill>
                <a:effectLst/>
                <a:latin typeface="+mn-lt"/>
                <a:ea typeface="+mn-ea"/>
                <a:cs typeface="+mn-cs"/>
              </a:rPr>
              <a:t> entering the workforce.  </a:t>
            </a:r>
          </a:p>
          <a:p>
            <a:endParaRPr lang="en-US" sz="1200" kern="1200" baseline="0" dirty="0">
              <a:solidFill>
                <a:schemeClr val="tx1"/>
              </a:solidFill>
              <a:effectLst/>
              <a:latin typeface="+mn-lt"/>
              <a:ea typeface="+mn-ea"/>
              <a:cs typeface="+mn-cs"/>
            </a:endParaRPr>
          </a:p>
          <a:p>
            <a:r>
              <a:rPr lang="en-US" sz="1200" b="1" kern="1200" baseline="0" dirty="0">
                <a:solidFill>
                  <a:schemeClr val="tx1"/>
                </a:solidFill>
                <a:effectLst/>
                <a:latin typeface="+mn-lt"/>
                <a:ea typeface="+mn-ea"/>
                <a:cs typeface="+mn-cs"/>
              </a:rPr>
              <a:t>Example: </a:t>
            </a:r>
            <a:r>
              <a:rPr lang="en-US" sz="1200" kern="1200" baseline="0" dirty="0">
                <a:solidFill>
                  <a:schemeClr val="tx1"/>
                </a:solidFill>
                <a:effectLst/>
                <a:latin typeface="+mn-lt"/>
                <a:ea typeface="+mn-ea"/>
                <a:cs typeface="+mn-cs"/>
              </a:rPr>
              <a:t>BLS estimates that demand in the electric utility industry will decline 8.9% between 2010 and 2020, yet there will be a shortage of workers to replace those retiring.  They will need at least 34,000 new employees between 2015 and 2020 to fill positions just to maintain the industry.</a:t>
            </a:r>
          </a:p>
          <a:p>
            <a:endParaRPr lang="en-US" sz="1200" kern="1200" baseline="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9BF4D17-0DE2-4252-8C67-5B337A8978CB}" type="slidenum">
              <a:rPr lang="en-US" smtClean="0"/>
              <a:t>19</a:t>
            </a:fld>
            <a:endParaRPr lang="en-US" dirty="0"/>
          </a:p>
        </p:txBody>
      </p:sp>
    </p:spTree>
    <p:extLst>
      <p:ext uri="{BB962C8B-B14F-4D97-AF65-F5344CB8AC3E}">
        <p14:creationId xmlns:p14="http://schemas.microsoft.com/office/powerpoint/2010/main" val="4083402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JINA</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Boomer Exodus has emerged as a top recurring trend for several years.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Along with the high cost of health care, global competition  . . .  </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impact of the Baby Boomer Exodus is trending in the top concerns of HR professionals.  </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In 2010, it was number 6.</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SHRM® Workplace Forecast Survey: May 2013</a:t>
            </a:r>
          </a:p>
          <a:p>
            <a:r>
              <a:rPr lang="en-US" sz="1200" kern="1200" dirty="0">
                <a:solidFill>
                  <a:schemeClr val="tx1"/>
                </a:solidFill>
                <a:effectLst/>
                <a:latin typeface="+mn-lt"/>
                <a:ea typeface="+mn-ea"/>
                <a:cs typeface="+mn-cs"/>
              </a:rPr>
              <a:t>SHRM - World’s largest professional HR organization.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Has 250,000+ members in 140 countries</a:t>
            </a:r>
          </a:p>
          <a:p>
            <a:r>
              <a:rPr lang="en-US" sz="1200" kern="1200" dirty="0">
                <a:solidFill>
                  <a:schemeClr val="tx1"/>
                </a:solidFill>
                <a:effectLst/>
                <a:latin typeface="+mn-lt"/>
                <a:ea typeface="+mn-ea"/>
                <a:cs typeface="+mn-cs"/>
              </a:rPr>
              <a:t>SURVEY: Published every two years – now for a decade</a:t>
            </a:r>
          </a:p>
          <a:p>
            <a:r>
              <a:rPr lang="en-US" sz="1200" kern="1200" dirty="0">
                <a:solidFill>
                  <a:schemeClr val="tx1"/>
                </a:solidFill>
                <a:effectLst/>
                <a:latin typeface="+mn-lt"/>
                <a:ea typeface="+mn-ea"/>
                <a:cs typeface="+mn-cs"/>
              </a:rPr>
              <a:t>Key issues affecting the HR</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Sample of HR professionals randomly selected members</a:t>
            </a:r>
          </a:p>
          <a:p>
            <a:r>
              <a:rPr lang="en-US" sz="1200" kern="1200" dirty="0" err="1">
                <a:solidFill>
                  <a:schemeClr val="tx1"/>
                </a:solidFill>
                <a:effectLst/>
                <a:latin typeface="+mn-lt"/>
                <a:ea typeface="+mn-ea"/>
                <a:cs typeface="+mn-cs"/>
              </a:rPr>
              <a:t>Overall,response</a:t>
            </a:r>
            <a:r>
              <a:rPr lang="en-US" sz="1200" kern="1200" dirty="0">
                <a:solidFill>
                  <a:schemeClr val="tx1"/>
                </a:solidFill>
                <a:effectLst/>
                <a:latin typeface="+mn-lt"/>
                <a:ea typeface="+mn-ea"/>
                <a:cs typeface="+mn-cs"/>
              </a:rPr>
              <a:t> rate of 17% each year. The margin of error is</a:t>
            </a:r>
          </a:p>
          <a:p>
            <a:r>
              <a:rPr lang="en-US" sz="1200" kern="1200" dirty="0">
                <a:solidFill>
                  <a:schemeClr val="tx1"/>
                </a:solidFill>
                <a:effectLst/>
                <a:latin typeface="+mn-lt"/>
                <a:ea typeface="+mn-ea"/>
                <a:cs typeface="+mn-cs"/>
              </a:rPr>
              <a:t>+/- 5%. Data were collected Sept. 14-28, 2012, and Aug. 10-23, 2010.</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9BF4D17-0DE2-4252-8C67-5B337A8978CB}" type="slidenum">
              <a:rPr lang="en-US" smtClean="0"/>
              <a:t>2</a:t>
            </a:fld>
            <a:endParaRPr lang="en-US" dirty="0"/>
          </a:p>
        </p:txBody>
      </p:sp>
    </p:spTree>
    <p:extLst>
      <p:ext uri="{BB962C8B-B14F-4D97-AF65-F5344CB8AC3E}">
        <p14:creationId xmlns:p14="http://schemas.microsoft.com/office/powerpoint/2010/main" val="826837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JINA</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52% of HR pros say older workers exhibit stronger professionalism/work ethic, critical thinking, writing,</a:t>
            </a:r>
            <a:r>
              <a:rPr lang="en-US" sz="1200" kern="1200" baseline="0" dirty="0">
                <a:solidFill>
                  <a:schemeClr val="tx1"/>
                </a:solidFill>
                <a:effectLst/>
                <a:latin typeface="+mn-lt"/>
                <a:ea typeface="+mn-ea"/>
                <a:cs typeface="+mn-cs"/>
              </a:rPr>
              <a:t> leadership . . .</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According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Capelli</a:t>
            </a:r>
            <a:r>
              <a:rPr lang="en-US" sz="1200" kern="1200" baseline="0" dirty="0">
                <a:solidFill>
                  <a:schemeClr val="tx1"/>
                </a:solidFill>
                <a:effectLst/>
                <a:latin typeface="+mn-lt"/>
                <a:ea typeface="+mn-ea"/>
                <a:cs typeface="+mn-cs"/>
              </a:rPr>
              <a:t>, from Wharton, boomer s</a:t>
            </a:r>
            <a:r>
              <a:rPr lang="en-US" sz="1200" kern="1200" dirty="0">
                <a:solidFill>
                  <a:schemeClr val="tx1"/>
                </a:solidFill>
                <a:effectLst/>
                <a:latin typeface="+mn-lt"/>
                <a:ea typeface="+mn-ea"/>
                <a:cs typeface="+mn-cs"/>
              </a:rPr>
              <a:t>core high in these areas even in cutting-edge fields like computer science.</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North Carolina State University study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found that older programmers </a:t>
            </a:r>
          </a:p>
          <a:p>
            <a:pPr marL="0" lvl="0" indent="0">
              <a:buFont typeface="Arial" panose="020B0604020202020204" pitchFamily="34" charset="0"/>
              <a:buNone/>
            </a:pPr>
            <a:r>
              <a:rPr lang="en-US" sz="1200" kern="1200" dirty="0">
                <a:solidFill>
                  <a:schemeClr val="tx1"/>
                </a:solidFill>
                <a:effectLst/>
                <a:latin typeface="+mn-lt"/>
                <a:ea typeface="+mn-ea"/>
                <a:cs typeface="+mn-cs"/>
              </a:rPr>
              <a:t>Knew a wider variety of topics</a:t>
            </a:r>
          </a:p>
          <a:p>
            <a:pPr lvl="0"/>
            <a:r>
              <a:rPr lang="en-US" sz="1200" kern="1200" dirty="0">
                <a:solidFill>
                  <a:schemeClr val="tx1"/>
                </a:solidFill>
                <a:effectLst/>
                <a:latin typeface="+mn-lt"/>
                <a:ea typeface="+mn-ea"/>
                <a:cs typeface="+mn-cs"/>
              </a:rPr>
              <a:t>answered questions better </a:t>
            </a:r>
          </a:p>
          <a:p>
            <a:pPr lvl="0"/>
            <a:r>
              <a:rPr lang="en-US" sz="1200" kern="1200" dirty="0">
                <a:solidFill>
                  <a:schemeClr val="tx1"/>
                </a:solidFill>
                <a:effectLst/>
                <a:latin typeface="+mn-lt"/>
                <a:ea typeface="+mn-ea"/>
                <a:cs typeface="+mn-cs"/>
              </a:rPr>
              <a:t>were more adept at certain newer systems.</a:t>
            </a:r>
          </a:p>
          <a:p>
            <a:pPr lvl="0"/>
            <a:r>
              <a:rPr lang="en-US" sz="1200" kern="1200" dirty="0">
                <a:solidFill>
                  <a:schemeClr val="tx1"/>
                </a:solidFill>
                <a:effectLst/>
                <a:latin typeface="+mn-lt"/>
                <a:ea typeface="+mn-ea"/>
                <a:cs typeface="+mn-cs"/>
              </a:rPr>
              <a:t>If you’re more familiar with older technology, you understand new technology better</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9BF4D17-0DE2-4252-8C67-5B337A8978CB}" type="slidenum">
              <a:rPr lang="en-US" smtClean="0"/>
              <a:t>20</a:t>
            </a:fld>
            <a:endParaRPr lang="en-US" dirty="0"/>
          </a:p>
        </p:txBody>
      </p:sp>
    </p:spTree>
    <p:extLst>
      <p:ext uri="{BB962C8B-B14F-4D97-AF65-F5344CB8AC3E}">
        <p14:creationId xmlns:p14="http://schemas.microsoft.com/office/powerpoint/2010/main" val="3314132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JINA</a:t>
            </a:r>
            <a:br>
              <a:rPr lang="en-US" dirty="0"/>
            </a:br>
            <a:r>
              <a:rPr lang="en-US" dirty="0"/>
              <a:t>Private</a:t>
            </a:r>
            <a:r>
              <a:rPr lang="en-US" baseline="0" dirty="0"/>
              <a:t> and public for-profit orgs (corporations) stand to lose the most boomer talent </a:t>
            </a:r>
            <a:r>
              <a:rPr lang="en-US" dirty="0"/>
              <a:t>(65%)</a:t>
            </a:r>
          </a:p>
        </p:txBody>
      </p:sp>
      <p:sp>
        <p:nvSpPr>
          <p:cNvPr id="4" name="Slide Number Placeholder 3"/>
          <p:cNvSpPr>
            <a:spLocks noGrp="1"/>
          </p:cNvSpPr>
          <p:nvPr>
            <p:ph type="sldNum" sz="quarter" idx="10"/>
          </p:nvPr>
        </p:nvSpPr>
        <p:spPr/>
        <p:txBody>
          <a:bodyPr/>
          <a:lstStyle/>
          <a:p>
            <a:fld id="{29BF4D17-0DE2-4252-8C67-5B337A8978CB}" type="slidenum">
              <a:rPr lang="en-US" smtClean="0"/>
              <a:t>21</a:t>
            </a:fld>
            <a:endParaRPr lang="en-US" dirty="0"/>
          </a:p>
        </p:txBody>
      </p:sp>
    </p:spTree>
    <p:extLst>
      <p:ext uri="{BB962C8B-B14F-4D97-AF65-F5344CB8AC3E}">
        <p14:creationId xmlns:p14="http://schemas.microsoft.com/office/powerpoint/2010/main" val="2110756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JINA</a:t>
            </a:r>
            <a:br>
              <a:rPr lang="en-US" dirty="0"/>
            </a:br>
            <a:r>
              <a:rPr lang="en-US" dirty="0"/>
              <a:t>Industries such as Manufacturing, health care,</a:t>
            </a:r>
            <a:r>
              <a:rPr lang="en-US" baseline="0" dirty="0"/>
              <a:t> science and technical industries stand to lose the most boomers . . . Which relates to the shortage of STEM (science, technical, engineering &amp; mathematics) talent.</a:t>
            </a:r>
          </a:p>
          <a:p>
            <a:endParaRPr lang="en-US" baseline="0" dirty="0"/>
          </a:p>
        </p:txBody>
      </p:sp>
      <p:sp>
        <p:nvSpPr>
          <p:cNvPr id="4" name="Slide Number Placeholder 3"/>
          <p:cNvSpPr>
            <a:spLocks noGrp="1"/>
          </p:cNvSpPr>
          <p:nvPr>
            <p:ph type="sldNum" sz="quarter" idx="10"/>
          </p:nvPr>
        </p:nvSpPr>
        <p:spPr/>
        <p:txBody>
          <a:bodyPr/>
          <a:lstStyle/>
          <a:p>
            <a:fld id="{29BF4D17-0DE2-4252-8C67-5B337A8978CB}" type="slidenum">
              <a:rPr lang="en-US" smtClean="0"/>
              <a:t>22</a:t>
            </a:fld>
            <a:endParaRPr lang="en-US" dirty="0"/>
          </a:p>
        </p:txBody>
      </p:sp>
    </p:spTree>
    <p:extLst>
      <p:ext uri="{BB962C8B-B14F-4D97-AF65-F5344CB8AC3E}">
        <p14:creationId xmlns:p14="http://schemas.microsoft.com/office/powerpoint/2010/main" val="4054284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JINA</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50+ Workers More Engaged </a:t>
            </a:r>
            <a:r>
              <a:rPr lang="en-US" sz="1200" kern="1200" dirty="0">
                <a:solidFill>
                  <a:schemeClr val="tx1"/>
                </a:solidFill>
                <a:effectLst/>
                <a:latin typeface="+mn-lt"/>
                <a:ea typeface="+mn-ea"/>
                <a:cs typeface="+mn-cs"/>
              </a:rPr>
              <a:t>– Employees age 55 and older have the highest rates of job satisfaction, pride in their work and engagement according to an </a:t>
            </a:r>
            <a:r>
              <a:rPr lang="en-US" sz="1200" kern="1200" dirty="0" err="1">
                <a:solidFill>
                  <a:schemeClr val="tx1"/>
                </a:solidFill>
                <a:effectLst/>
                <a:latin typeface="+mn-lt"/>
                <a:ea typeface="+mn-ea"/>
                <a:cs typeface="+mn-cs"/>
              </a:rPr>
              <a:t>nGenera</a:t>
            </a:r>
            <a:r>
              <a:rPr lang="en-US" sz="1200" kern="1200" dirty="0">
                <a:solidFill>
                  <a:schemeClr val="tx1"/>
                </a:solidFill>
                <a:effectLst/>
                <a:latin typeface="+mn-lt"/>
                <a:ea typeface="+mn-ea"/>
                <a:cs typeface="+mn-cs"/>
              </a:rPr>
              <a:t> survey. The figures climb higher at 65+.</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Open to New Things </a:t>
            </a:r>
            <a:r>
              <a:rPr lang="en-US" sz="1200" kern="1200" dirty="0">
                <a:solidFill>
                  <a:schemeClr val="tx1"/>
                </a:solidFill>
                <a:effectLst/>
                <a:latin typeface="+mn-lt"/>
                <a:ea typeface="+mn-ea"/>
                <a:cs typeface="+mn-cs"/>
              </a:rPr>
              <a:t>– They seek continued job stimulation and opportunities to do new things.</a:t>
            </a:r>
          </a:p>
          <a:p>
            <a:pPr marL="0" marR="0" indent="0" algn="l" defTabSz="914400" rtl="0" eaLnBrk="1" fontAlgn="auto" latinLnBrk="0" hangingPunct="1">
              <a:lnSpc>
                <a:spcPct val="100000"/>
              </a:lnSpc>
              <a:spcBef>
                <a:spcPts val="0"/>
              </a:spcBef>
              <a:spcAft>
                <a:spcPts val="0"/>
              </a:spcAft>
              <a:buClrTx/>
              <a:buSzTx/>
              <a:buFontTx/>
              <a:buNone/>
              <a:tabLst/>
              <a:defRPr/>
            </a:pP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Ready to Give Back </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Cappelli</a:t>
            </a:r>
            <a:r>
              <a:rPr lang="en-US" sz="1200" kern="1200" dirty="0">
                <a:solidFill>
                  <a:schemeClr val="tx1"/>
                </a:solidFill>
                <a:effectLst/>
                <a:latin typeface="+mn-lt"/>
                <a:ea typeface="+mn-ea"/>
                <a:cs typeface="+mn-cs"/>
              </a:rPr>
              <a:t> says, older workers tend to be motivated by causes; younger workers are more driven by factors that directly benefit themselves, such as money and promotions.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Ability to Train, Coach &amp; Mentor-</a:t>
            </a:r>
            <a:r>
              <a:rPr lang="en-US" sz="1200" b="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Greatest asset is wisdom. Learned how</a:t>
            </a:r>
            <a:r>
              <a:rPr lang="en-US" sz="1200" kern="1200" baseline="0" dirty="0">
                <a:solidFill>
                  <a:schemeClr val="tx1"/>
                </a:solidFill>
                <a:effectLst/>
                <a:latin typeface="+mn-lt"/>
                <a:ea typeface="+mn-ea"/>
                <a:cs typeface="+mn-cs"/>
              </a:rPr>
              <a:t> to get along</a:t>
            </a:r>
            <a:r>
              <a:rPr lang="en-US" sz="1200" kern="1200" dirty="0">
                <a:solidFill>
                  <a:schemeClr val="tx1"/>
                </a:solidFill>
                <a:effectLst/>
                <a:latin typeface="+mn-lt"/>
                <a:ea typeface="+mn-ea"/>
                <a:cs typeface="+mn-cs"/>
              </a:rPr>
              <a:t>, solve problems without drama and call for help when necessary</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9BF4D17-0DE2-4252-8C67-5B337A8978CB}" type="slidenum">
              <a:rPr lang="en-US" smtClean="0"/>
              <a:t>23</a:t>
            </a:fld>
            <a:endParaRPr lang="en-US" dirty="0"/>
          </a:p>
        </p:txBody>
      </p:sp>
    </p:spTree>
    <p:extLst>
      <p:ext uri="{BB962C8B-B14F-4D97-AF65-F5344CB8AC3E}">
        <p14:creationId xmlns:p14="http://schemas.microsoft.com/office/powerpoint/2010/main" val="1586422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JINA </a:t>
            </a:r>
            <a:br>
              <a:rPr lang="en-US" sz="1200" b="0" i="0" u="none" strike="noStrike" kern="1200" baseline="0" dirty="0">
                <a:solidFill>
                  <a:schemeClr val="tx1"/>
                </a:solidFill>
                <a:latin typeface="+mn-lt"/>
                <a:ea typeface="+mn-ea"/>
                <a:cs typeface="+mn-cs"/>
              </a:rPr>
            </a:br>
            <a:r>
              <a:rPr lang="en-US" sz="1200" b="0" i="0" u="none" strike="noStrike" kern="1200" baseline="0" dirty="0">
                <a:solidFill>
                  <a:schemeClr val="tx1"/>
                </a:solidFill>
                <a:latin typeface="+mn-lt"/>
                <a:ea typeface="+mn-ea"/>
                <a:cs typeface="+mn-cs"/>
              </a:rPr>
              <a:t>More than seven in 10—72 percent—human resource professionals polled described the loss of talented older workers to be “a problem” or “a potential problem” for their organizations. </a:t>
            </a:r>
            <a:endParaRPr lang="en-US" dirty="0"/>
          </a:p>
        </p:txBody>
      </p:sp>
      <p:sp>
        <p:nvSpPr>
          <p:cNvPr id="4" name="Slide Number Placeholder 3"/>
          <p:cNvSpPr>
            <a:spLocks noGrp="1"/>
          </p:cNvSpPr>
          <p:nvPr>
            <p:ph type="sldNum" sz="quarter" idx="10"/>
          </p:nvPr>
        </p:nvSpPr>
        <p:spPr/>
        <p:txBody>
          <a:bodyPr/>
          <a:lstStyle/>
          <a:p>
            <a:fld id="{29BF4D17-0DE2-4252-8C67-5B337A8978CB}" type="slidenum">
              <a:rPr lang="en-US" smtClean="0"/>
              <a:t>24</a:t>
            </a:fld>
            <a:endParaRPr lang="en-US" dirty="0"/>
          </a:p>
        </p:txBody>
      </p:sp>
    </p:spTree>
    <p:extLst>
      <p:ext uri="{BB962C8B-B14F-4D97-AF65-F5344CB8AC3E}">
        <p14:creationId xmlns:p14="http://schemas.microsoft.com/office/powerpoint/2010/main" val="36196173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JINA</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Rising Healthcare Costs</a:t>
            </a:r>
            <a:r>
              <a:rPr lang="en-US" sz="1200" kern="1200" dirty="0">
                <a:solidFill>
                  <a:schemeClr val="tx1"/>
                </a:solidFill>
                <a:effectLst/>
                <a:latin typeface="+mn-lt"/>
                <a:ea typeface="+mn-ea"/>
                <a:cs typeface="+mn-cs"/>
              </a:rPr>
              <a:t>– The US spends more than $2.6</a:t>
            </a:r>
            <a:r>
              <a:rPr lang="en-US" sz="1200" kern="1200" baseline="0" dirty="0">
                <a:solidFill>
                  <a:schemeClr val="tx1"/>
                </a:solidFill>
                <a:effectLst/>
                <a:latin typeface="+mn-lt"/>
                <a:ea typeface="+mn-ea"/>
                <a:cs typeface="+mn-cs"/>
              </a:rPr>
              <a:t> trillion annually or about 18% of GDP on heal care services.  </a:t>
            </a:r>
            <a:r>
              <a:rPr lang="en-US" sz="1200" kern="1200" dirty="0">
                <a:solidFill>
                  <a:schemeClr val="tx1"/>
                </a:solidFill>
                <a:effectLst/>
                <a:latin typeface="+mn-lt"/>
                <a:ea typeface="+mn-ea"/>
                <a:cs typeface="+mn-cs"/>
              </a:rPr>
              <a:t>increased chronic health conditions of those who remain in the workforce, and unhealthier</a:t>
            </a:r>
            <a:r>
              <a:rPr lang="en-US" sz="1200" kern="1200" baseline="0" dirty="0">
                <a:solidFill>
                  <a:schemeClr val="tx1"/>
                </a:solidFill>
                <a:effectLst/>
                <a:latin typeface="+mn-lt"/>
                <a:ea typeface="+mn-ea"/>
                <a:cs typeface="+mn-cs"/>
              </a:rPr>
              <a:t> young people </a:t>
            </a:r>
          </a:p>
          <a:p>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drive up EE benefit</a:t>
            </a:r>
            <a:r>
              <a:rPr lang="en-US" sz="1200" kern="1200" baseline="0" dirty="0">
                <a:solidFill>
                  <a:schemeClr val="tx1"/>
                </a:solidFill>
                <a:effectLst/>
                <a:latin typeface="+mn-lt"/>
                <a:ea typeface="+mn-ea"/>
                <a:cs typeface="+mn-cs"/>
              </a:rPr>
              <a:t> costs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More Sandwich Generation </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taking care of both kids and parents –  65.7</a:t>
            </a:r>
            <a:r>
              <a:rPr lang="en-US" sz="1200" kern="1200" baseline="0" dirty="0">
                <a:solidFill>
                  <a:schemeClr val="tx1"/>
                </a:solidFill>
                <a:effectLst/>
                <a:latin typeface="+mn-lt"/>
                <a:ea typeface="+mn-ea"/>
                <a:cs typeface="+mn-cs"/>
              </a:rPr>
              <a:t> million serve as unpaid caregivers to family members (34% 2+)</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2010</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Metlife</a:t>
            </a:r>
            <a:r>
              <a:rPr lang="en-US" sz="1200" kern="1200" baseline="0" dirty="0">
                <a:solidFill>
                  <a:schemeClr val="tx1"/>
                </a:solidFill>
                <a:effectLst/>
                <a:latin typeface="+mn-lt"/>
                <a:ea typeface="+mn-ea"/>
                <a:cs typeface="+mn-cs"/>
              </a:rPr>
              <a:t> study reports that employees that provide elder care report more health problems than non-caregiving employees.  	Estimated that it  costs employers $13 million annually.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Boomers Putting Off Retirement </a:t>
            </a:r>
            <a:r>
              <a:rPr lang="en-US" sz="1200" b="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Retirement Funding </a:t>
            </a:r>
            <a:r>
              <a:rPr lang="en-US" sz="1200" kern="1200" dirty="0">
                <a:solidFill>
                  <a:schemeClr val="tx1"/>
                </a:solidFill>
                <a:effectLst/>
                <a:latin typeface="+mn-lt"/>
                <a:ea typeface="+mn-ea"/>
                <a:cs typeface="+mn-cs"/>
              </a:rPr>
              <a:t> – </a:t>
            </a:r>
            <a:r>
              <a:rPr lang="en-US" sz="1200" kern="1200" baseline="0" dirty="0">
                <a:solidFill>
                  <a:schemeClr val="tx1"/>
                </a:solidFill>
                <a:effectLst/>
                <a:latin typeface="+mn-lt"/>
                <a:ea typeface="+mn-ea"/>
                <a:cs typeface="+mn-cs"/>
              </a:rPr>
              <a:t> underfunded pensions and destabilizing gov’t programs (great recession)</a:t>
            </a:r>
            <a:br>
              <a:rPr lang="en-US" sz="1200" kern="1200" baseline="0" dirty="0">
                <a:solidFill>
                  <a:schemeClr val="tx1"/>
                </a:solidFill>
                <a:effectLst/>
                <a:latin typeface="+mn-lt"/>
                <a:ea typeface="+mn-ea"/>
                <a:cs typeface="+mn-cs"/>
              </a:rPr>
            </a:br>
            <a:r>
              <a:rPr lang="en-US" sz="1200" kern="1200" baseline="0" dirty="0">
                <a:solidFill>
                  <a:schemeClr val="tx1"/>
                </a:solidFill>
                <a:effectLst/>
                <a:latin typeface="+mn-lt"/>
                <a:ea typeface="+mn-ea"/>
                <a:cs typeface="+mn-cs"/>
              </a:rPr>
              <a:t>	A July2012 S&amp;P report revealed that in 2011 pensions were underfunded by $354.7 million that year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Gray Ceiling </a:t>
            </a:r>
            <a:r>
              <a:rPr lang="en-US" sz="1200" kern="1200" dirty="0">
                <a:solidFill>
                  <a:schemeClr val="tx1"/>
                </a:solidFill>
                <a:effectLst/>
                <a:latin typeface="+mn-lt"/>
                <a:ea typeface="+mn-ea"/>
                <a:cs typeface="+mn-cs"/>
              </a:rPr>
              <a:t>– If Boomers delay retirement, there will be limited opportunities for younger workers to move up in organizations.</a:t>
            </a:r>
            <a:endParaRPr lang="en-US" dirty="0"/>
          </a:p>
        </p:txBody>
      </p:sp>
      <p:sp>
        <p:nvSpPr>
          <p:cNvPr id="4" name="Slide Number Placeholder 3"/>
          <p:cNvSpPr>
            <a:spLocks noGrp="1"/>
          </p:cNvSpPr>
          <p:nvPr>
            <p:ph type="sldNum" sz="quarter" idx="10"/>
          </p:nvPr>
        </p:nvSpPr>
        <p:spPr/>
        <p:txBody>
          <a:bodyPr/>
          <a:lstStyle/>
          <a:p>
            <a:fld id="{29BF4D17-0DE2-4252-8C67-5B337A8978CB}" type="slidenum">
              <a:rPr lang="en-US" smtClean="0"/>
              <a:t>25</a:t>
            </a:fld>
            <a:endParaRPr lang="en-US" dirty="0"/>
          </a:p>
        </p:txBody>
      </p:sp>
    </p:spTree>
    <p:extLst>
      <p:ext uri="{BB962C8B-B14F-4D97-AF65-F5344CB8AC3E}">
        <p14:creationId xmlns:p14="http://schemas.microsoft.com/office/powerpoint/2010/main" val="40385441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CYNDI</a:t>
            </a:r>
          </a:p>
        </p:txBody>
      </p:sp>
      <p:sp>
        <p:nvSpPr>
          <p:cNvPr id="4" name="Slide Number Placeholder 3"/>
          <p:cNvSpPr>
            <a:spLocks noGrp="1"/>
          </p:cNvSpPr>
          <p:nvPr>
            <p:ph type="sldNum" sz="quarter" idx="10"/>
          </p:nvPr>
        </p:nvSpPr>
        <p:spPr/>
        <p:txBody>
          <a:bodyPr/>
          <a:lstStyle/>
          <a:p>
            <a:fld id="{29BF4D17-0DE2-4252-8C67-5B337A8978CB}" type="slidenum">
              <a:rPr lang="en-US" smtClean="0"/>
              <a:t>26</a:t>
            </a:fld>
            <a:endParaRPr lang="en-US" dirty="0"/>
          </a:p>
        </p:txBody>
      </p:sp>
    </p:spTree>
    <p:extLst>
      <p:ext uri="{BB962C8B-B14F-4D97-AF65-F5344CB8AC3E}">
        <p14:creationId xmlns:p14="http://schemas.microsoft.com/office/powerpoint/2010/main" val="32624542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CYNDI</a:t>
            </a:r>
          </a:p>
        </p:txBody>
      </p:sp>
      <p:sp>
        <p:nvSpPr>
          <p:cNvPr id="4" name="Slide Number Placeholder 3"/>
          <p:cNvSpPr>
            <a:spLocks noGrp="1"/>
          </p:cNvSpPr>
          <p:nvPr>
            <p:ph type="sldNum" sz="quarter" idx="10"/>
          </p:nvPr>
        </p:nvSpPr>
        <p:spPr/>
        <p:txBody>
          <a:bodyPr/>
          <a:lstStyle/>
          <a:p>
            <a:fld id="{29BF4D17-0DE2-4252-8C67-5B337A8978CB}" type="slidenum">
              <a:rPr lang="en-US" smtClean="0"/>
              <a:t>27</a:t>
            </a:fld>
            <a:endParaRPr lang="en-US" dirty="0"/>
          </a:p>
        </p:txBody>
      </p:sp>
    </p:spTree>
    <p:extLst>
      <p:ext uri="{BB962C8B-B14F-4D97-AF65-F5344CB8AC3E}">
        <p14:creationId xmlns:p14="http://schemas.microsoft.com/office/powerpoint/2010/main" val="28970936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CYNDI</a:t>
            </a:r>
          </a:p>
        </p:txBody>
      </p:sp>
      <p:sp>
        <p:nvSpPr>
          <p:cNvPr id="4" name="Slide Number Placeholder 3"/>
          <p:cNvSpPr>
            <a:spLocks noGrp="1"/>
          </p:cNvSpPr>
          <p:nvPr>
            <p:ph type="sldNum" sz="quarter" idx="10"/>
          </p:nvPr>
        </p:nvSpPr>
        <p:spPr/>
        <p:txBody>
          <a:bodyPr/>
          <a:lstStyle/>
          <a:p>
            <a:fld id="{29BF4D17-0DE2-4252-8C67-5B337A8978CB}" type="slidenum">
              <a:rPr lang="en-US" smtClean="0"/>
              <a:t>28</a:t>
            </a:fld>
            <a:endParaRPr lang="en-US" dirty="0"/>
          </a:p>
        </p:txBody>
      </p:sp>
    </p:spTree>
    <p:extLst>
      <p:ext uri="{BB962C8B-B14F-4D97-AF65-F5344CB8AC3E}">
        <p14:creationId xmlns:p14="http://schemas.microsoft.com/office/powerpoint/2010/main" val="29350303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CYNDI</a:t>
            </a:r>
          </a:p>
        </p:txBody>
      </p:sp>
      <p:sp>
        <p:nvSpPr>
          <p:cNvPr id="4" name="Slide Number Placeholder 3"/>
          <p:cNvSpPr>
            <a:spLocks noGrp="1"/>
          </p:cNvSpPr>
          <p:nvPr>
            <p:ph type="sldNum" sz="quarter" idx="10"/>
          </p:nvPr>
        </p:nvSpPr>
        <p:spPr/>
        <p:txBody>
          <a:bodyPr/>
          <a:lstStyle/>
          <a:p>
            <a:fld id="{29BF4D17-0DE2-4252-8C67-5B337A8978CB}" type="slidenum">
              <a:rPr lang="en-US" smtClean="0"/>
              <a:t>29</a:t>
            </a:fld>
            <a:endParaRPr lang="en-US" dirty="0"/>
          </a:p>
        </p:txBody>
      </p:sp>
    </p:spTree>
    <p:extLst>
      <p:ext uri="{BB962C8B-B14F-4D97-AF65-F5344CB8AC3E}">
        <p14:creationId xmlns:p14="http://schemas.microsoft.com/office/powerpoint/2010/main" val="3870812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JINA</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Now it has risen to number 4 on SHRM’s Workplace Forecast Survey.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a:t>
            </a:r>
            <a:r>
              <a:rPr lang="en-US" sz="1200" kern="1200" baseline="0" dirty="0">
                <a:solidFill>
                  <a:schemeClr val="tx1"/>
                </a:solidFill>
                <a:effectLst/>
                <a:latin typeface="+mn-lt"/>
                <a:ea typeface="+mn-ea"/>
                <a:cs typeface="+mn-cs"/>
              </a:rPr>
              <a:t> who are all these boomers who are leaving a gap?</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BF4D17-0DE2-4252-8C67-5B337A8978CB}" type="slidenum">
              <a:rPr lang="en-US" smtClean="0"/>
              <a:t>3</a:t>
            </a:fld>
            <a:endParaRPr lang="en-US" dirty="0"/>
          </a:p>
        </p:txBody>
      </p:sp>
    </p:spTree>
    <p:extLst>
      <p:ext uri="{BB962C8B-B14F-4D97-AF65-F5344CB8AC3E}">
        <p14:creationId xmlns:p14="http://schemas.microsoft.com/office/powerpoint/2010/main" val="27882570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CYNDI</a:t>
            </a:r>
          </a:p>
        </p:txBody>
      </p:sp>
      <p:sp>
        <p:nvSpPr>
          <p:cNvPr id="4" name="Slide Number Placeholder 3"/>
          <p:cNvSpPr>
            <a:spLocks noGrp="1"/>
          </p:cNvSpPr>
          <p:nvPr>
            <p:ph type="sldNum" sz="quarter" idx="10"/>
          </p:nvPr>
        </p:nvSpPr>
        <p:spPr/>
        <p:txBody>
          <a:bodyPr/>
          <a:lstStyle/>
          <a:p>
            <a:fld id="{29BF4D17-0DE2-4252-8C67-5B337A8978CB}" type="slidenum">
              <a:rPr lang="en-US" smtClean="0"/>
              <a:t>30</a:t>
            </a:fld>
            <a:endParaRPr lang="en-US" dirty="0"/>
          </a:p>
        </p:txBody>
      </p:sp>
    </p:spTree>
    <p:extLst>
      <p:ext uri="{BB962C8B-B14F-4D97-AF65-F5344CB8AC3E}">
        <p14:creationId xmlns:p14="http://schemas.microsoft.com/office/powerpoint/2010/main" val="35496270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CYNDI</a:t>
            </a:r>
          </a:p>
        </p:txBody>
      </p:sp>
      <p:sp>
        <p:nvSpPr>
          <p:cNvPr id="4" name="Slide Number Placeholder 3"/>
          <p:cNvSpPr>
            <a:spLocks noGrp="1"/>
          </p:cNvSpPr>
          <p:nvPr>
            <p:ph type="sldNum" sz="quarter" idx="10"/>
          </p:nvPr>
        </p:nvSpPr>
        <p:spPr/>
        <p:txBody>
          <a:bodyPr/>
          <a:lstStyle/>
          <a:p>
            <a:fld id="{29BF4D17-0DE2-4252-8C67-5B337A8978CB}" type="slidenum">
              <a:rPr lang="en-US" smtClean="0"/>
              <a:t>31</a:t>
            </a:fld>
            <a:endParaRPr lang="en-US" dirty="0"/>
          </a:p>
        </p:txBody>
      </p:sp>
    </p:spTree>
    <p:extLst>
      <p:ext uri="{BB962C8B-B14F-4D97-AF65-F5344CB8AC3E}">
        <p14:creationId xmlns:p14="http://schemas.microsoft.com/office/powerpoint/2010/main" val="8979516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CYNDI</a:t>
            </a:r>
          </a:p>
        </p:txBody>
      </p:sp>
      <p:sp>
        <p:nvSpPr>
          <p:cNvPr id="4" name="Slide Number Placeholder 3"/>
          <p:cNvSpPr>
            <a:spLocks noGrp="1"/>
          </p:cNvSpPr>
          <p:nvPr>
            <p:ph type="sldNum" sz="quarter" idx="10"/>
          </p:nvPr>
        </p:nvSpPr>
        <p:spPr/>
        <p:txBody>
          <a:bodyPr/>
          <a:lstStyle/>
          <a:p>
            <a:fld id="{29BF4D17-0DE2-4252-8C67-5B337A8978CB}" type="slidenum">
              <a:rPr lang="en-US" smtClean="0"/>
              <a:t>32</a:t>
            </a:fld>
            <a:endParaRPr lang="en-US"/>
          </a:p>
        </p:txBody>
      </p:sp>
    </p:spTree>
    <p:extLst>
      <p:ext uri="{BB962C8B-B14F-4D97-AF65-F5344CB8AC3E}">
        <p14:creationId xmlns:p14="http://schemas.microsoft.com/office/powerpoint/2010/main" val="14089465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CYNDI</a:t>
            </a:r>
          </a:p>
        </p:txBody>
      </p:sp>
      <p:sp>
        <p:nvSpPr>
          <p:cNvPr id="4" name="Slide Number Placeholder 3"/>
          <p:cNvSpPr>
            <a:spLocks noGrp="1"/>
          </p:cNvSpPr>
          <p:nvPr>
            <p:ph type="sldNum" sz="quarter" idx="10"/>
          </p:nvPr>
        </p:nvSpPr>
        <p:spPr/>
        <p:txBody>
          <a:bodyPr/>
          <a:lstStyle/>
          <a:p>
            <a:fld id="{29BF4D17-0DE2-4252-8C67-5B337A8978CB}" type="slidenum">
              <a:rPr lang="en-US" smtClean="0"/>
              <a:t>33</a:t>
            </a:fld>
            <a:endParaRPr lang="en-US"/>
          </a:p>
        </p:txBody>
      </p:sp>
    </p:spTree>
    <p:extLst>
      <p:ext uri="{BB962C8B-B14F-4D97-AF65-F5344CB8AC3E}">
        <p14:creationId xmlns:p14="http://schemas.microsoft.com/office/powerpoint/2010/main" val="14433589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CYNDI</a:t>
            </a:r>
          </a:p>
        </p:txBody>
      </p:sp>
      <p:sp>
        <p:nvSpPr>
          <p:cNvPr id="4" name="Slide Number Placeholder 3"/>
          <p:cNvSpPr>
            <a:spLocks noGrp="1"/>
          </p:cNvSpPr>
          <p:nvPr>
            <p:ph type="sldNum" sz="quarter" idx="10"/>
          </p:nvPr>
        </p:nvSpPr>
        <p:spPr/>
        <p:txBody>
          <a:bodyPr/>
          <a:lstStyle/>
          <a:p>
            <a:fld id="{29BF4D17-0DE2-4252-8C67-5B337A8978CB}" type="slidenum">
              <a:rPr lang="en-US" smtClean="0"/>
              <a:t>34</a:t>
            </a:fld>
            <a:endParaRPr lang="en-US"/>
          </a:p>
        </p:txBody>
      </p:sp>
    </p:spTree>
    <p:extLst>
      <p:ext uri="{BB962C8B-B14F-4D97-AF65-F5344CB8AC3E}">
        <p14:creationId xmlns:p14="http://schemas.microsoft.com/office/powerpoint/2010/main" val="27237516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CYNDI</a:t>
            </a:r>
          </a:p>
        </p:txBody>
      </p:sp>
      <p:sp>
        <p:nvSpPr>
          <p:cNvPr id="4" name="Slide Number Placeholder 3"/>
          <p:cNvSpPr>
            <a:spLocks noGrp="1"/>
          </p:cNvSpPr>
          <p:nvPr>
            <p:ph type="sldNum" sz="quarter" idx="10"/>
          </p:nvPr>
        </p:nvSpPr>
        <p:spPr/>
        <p:txBody>
          <a:bodyPr/>
          <a:lstStyle/>
          <a:p>
            <a:fld id="{29BF4D17-0DE2-4252-8C67-5B337A8978CB}" type="slidenum">
              <a:rPr lang="en-US" smtClean="0"/>
              <a:t>35</a:t>
            </a:fld>
            <a:endParaRPr lang="en-US"/>
          </a:p>
        </p:txBody>
      </p:sp>
    </p:spTree>
    <p:extLst>
      <p:ext uri="{BB962C8B-B14F-4D97-AF65-F5344CB8AC3E}">
        <p14:creationId xmlns:p14="http://schemas.microsoft.com/office/powerpoint/2010/main" val="41411623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CYNDI</a:t>
            </a:r>
          </a:p>
        </p:txBody>
      </p:sp>
      <p:sp>
        <p:nvSpPr>
          <p:cNvPr id="4" name="Slide Number Placeholder 3"/>
          <p:cNvSpPr>
            <a:spLocks noGrp="1"/>
          </p:cNvSpPr>
          <p:nvPr>
            <p:ph type="sldNum" sz="quarter" idx="10"/>
          </p:nvPr>
        </p:nvSpPr>
        <p:spPr/>
        <p:txBody>
          <a:bodyPr/>
          <a:lstStyle/>
          <a:p>
            <a:fld id="{29BF4D17-0DE2-4252-8C67-5B337A8978CB}" type="slidenum">
              <a:rPr lang="en-US" smtClean="0"/>
              <a:t>36</a:t>
            </a:fld>
            <a:endParaRPr lang="en-US" dirty="0"/>
          </a:p>
        </p:txBody>
      </p:sp>
    </p:spTree>
    <p:extLst>
      <p:ext uri="{BB962C8B-B14F-4D97-AF65-F5344CB8AC3E}">
        <p14:creationId xmlns:p14="http://schemas.microsoft.com/office/powerpoint/2010/main" val="29761306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BF4D17-0DE2-4252-8C67-5B337A8978CB}" type="slidenum">
              <a:rPr lang="en-US" smtClean="0"/>
              <a:t>37</a:t>
            </a:fld>
            <a:endParaRPr lang="en-US" dirty="0"/>
          </a:p>
        </p:txBody>
      </p:sp>
    </p:spTree>
    <p:extLst>
      <p:ext uri="{BB962C8B-B14F-4D97-AF65-F5344CB8AC3E}">
        <p14:creationId xmlns:p14="http://schemas.microsoft.com/office/powerpoint/2010/main" val="5849511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BF4D17-0DE2-4252-8C67-5B337A8978CB}" type="slidenum">
              <a:rPr lang="en-US" smtClean="0"/>
              <a:t>38</a:t>
            </a:fld>
            <a:endParaRPr lang="en-US" dirty="0"/>
          </a:p>
        </p:txBody>
      </p:sp>
    </p:spTree>
    <p:extLst>
      <p:ext uri="{BB962C8B-B14F-4D97-AF65-F5344CB8AC3E}">
        <p14:creationId xmlns:p14="http://schemas.microsoft.com/office/powerpoint/2010/main" val="5849511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BF4D17-0DE2-4252-8C67-5B337A8978CB}" type="slidenum">
              <a:rPr lang="en-US" smtClean="0"/>
              <a:t>39</a:t>
            </a:fld>
            <a:endParaRPr lang="en-US" dirty="0"/>
          </a:p>
        </p:txBody>
      </p:sp>
    </p:spTree>
    <p:extLst>
      <p:ext uri="{BB962C8B-B14F-4D97-AF65-F5344CB8AC3E}">
        <p14:creationId xmlns:p14="http://schemas.microsoft.com/office/powerpoint/2010/main" val="246419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JINA</a:t>
            </a:r>
            <a:br>
              <a:rPr lang="en-US" dirty="0"/>
            </a:br>
            <a:br>
              <a:rPr lang="en-US" dirty="0"/>
            </a:br>
            <a:r>
              <a:rPr lang="en-US" dirty="0"/>
              <a:t>The</a:t>
            </a:r>
            <a:r>
              <a:rPr lang="en-US" baseline="0" dirty="0"/>
              <a:t> </a:t>
            </a:r>
            <a:r>
              <a:rPr lang="en-US" dirty="0"/>
              <a:t>Baby Boomers are the generation born post WWII from 1946 to 1964. </a:t>
            </a:r>
            <a:br>
              <a:rPr lang="en-US" dirty="0"/>
            </a:br>
            <a:br>
              <a:rPr lang="en-US" dirty="0"/>
            </a:br>
            <a:r>
              <a:rPr lang="en-US" dirty="0"/>
              <a:t>They were the</a:t>
            </a:r>
            <a:r>
              <a:rPr lang="en-US" baseline="0" dirty="0"/>
              <a:t> saw the advent of the suburbs and television . . . </a:t>
            </a:r>
            <a:br>
              <a:rPr lang="en-US" baseline="0" dirty="0"/>
            </a:br>
            <a:r>
              <a:rPr lang="en-US" baseline="0" dirty="0"/>
              <a:t>They were the first generation of kids to be marketed to . . . </a:t>
            </a:r>
            <a:br>
              <a:rPr lang="en-US" baseline="0" dirty="0"/>
            </a:br>
            <a:r>
              <a:rPr lang="en-US" baseline="0" dirty="0"/>
              <a:t>They protested war, fought for civil rights and sparked the gender revolution.</a:t>
            </a:r>
          </a:p>
          <a:p>
            <a:endParaRPr lang="en-US" baseline="0" dirty="0"/>
          </a:p>
          <a:p>
            <a:r>
              <a:rPr lang="en-US" sz="1200" kern="1200" dirty="0">
                <a:solidFill>
                  <a:schemeClr val="tx1"/>
                </a:solidFill>
                <a:effectLst/>
                <a:latin typeface="+mn-lt"/>
                <a:ea typeface="+mn-ea"/>
                <a:cs typeface="+mn-cs"/>
              </a:rPr>
              <a:t>According</a:t>
            </a:r>
            <a:r>
              <a:rPr lang="en-US" sz="1200" kern="1200" baseline="0" dirty="0">
                <a:solidFill>
                  <a:schemeClr val="tx1"/>
                </a:solidFill>
                <a:effectLst/>
                <a:latin typeface="+mn-lt"/>
                <a:ea typeface="+mn-ea"/>
                <a:cs typeface="+mn-cs"/>
              </a:rPr>
              <a:t> to Peter </a:t>
            </a:r>
            <a:r>
              <a:rPr lang="en-US" sz="1200" kern="1200" baseline="0" dirty="0" err="1">
                <a:solidFill>
                  <a:schemeClr val="tx1"/>
                </a:solidFill>
                <a:effectLst/>
                <a:latin typeface="+mn-lt"/>
                <a:ea typeface="+mn-ea"/>
                <a:cs typeface="+mn-cs"/>
              </a:rPr>
              <a:t>Capelli</a:t>
            </a:r>
            <a:r>
              <a:rPr lang="en-US" sz="1200" kern="1200" dirty="0">
                <a:solidFill>
                  <a:schemeClr val="tx1"/>
                </a:solidFill>
                <a:effectLst/>
                <a:latin typeface="+mn-lt"/>
                <a:ea typeface="+mn-ea"/>
                <a:cs typeface="+mn-cs"/>
              </a:rPr>
              <a:t>, management professor at the Wharton School of business, </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Employers now assume boomer applicants are less creative, less productive, slower mentally and more expensive to employ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While</a:t>
            </a:r>
            <a:r>
              <a:rPr lang="en-US" baseline="0" dirty="0"/>
              <a:t> this group may be more expensive . . . </a:t>
            </a:r>
            <a:br>
              <a:rPr lang="en-US" baseline="0" dirty="0"/>
            </a:br>
            <a:br>
              <a:rPr lang="en-US" baseline="0" dirty="0"/>
            </a:br>
            <a:r>
              <a:rPr lang="en-US" baseline="0" dirty="0"/>
              <a:t>D</a:t>
            </a:r>
            <a:r>
              <a:rPr lang="en-US" dirty="0"/>
              <a:t>o you think this group of people are less creative, less</a:t>
            </a:r>
            <a:r>
              <a:rPr lang="en-US" baseline="0" dirty="0"/>
              <a:t> productive and too mentally slow to be in the workforce?</a:t>
            </a:r>
            <a:endParaRPr lang="en-US" sz="1200" kern="1200" dirty="0">
              <a:solidFill>
                <a:schemeClr val="tx1"/>
              </a:solidFill>
              <a:effectLst/>
              <a:latin typeface="+mn-lt"/>
              <a:ea typeface="+mn-ea"/>
              <a:cs typeface="+mn-cs"/>
            </a:endParaRPr>
          </a:p>
          <a:p>
            <a:endParaRPr lang="en-US" dirty="0"/>
          </a:p>
          <a:p>
            <a:r>
              <a:rPr lang="en-US" dirty="0"/>
              <a:t>You can see that even this small group of Boomers has changed our lives, our communities, our societies, and our world. (Jobs, Clinton, Oprah . . </a:t>
            </a:r>
          </a:p>
          <a:p>
            <a:endParaRPr lang="en-US" dirty="0"/>
          </a:p>
          <a:p>
            <a:endParaRPr lang="en-US" baseline="0" dirty="0"/>
          </a:p>
        </p:txBody>
      </p:sp>
      <p:sp>
        <p:nvSpPr>
          <p:cNvPr id="4" name="Slide Number Placeholder 3"/>
          <p:cNvSpPr>
            <a:spLocks noGrp="1"/>
          </p:cNvSpPr>
          <p:nvPr>
            <p:ph type="sldNum" sz="quarter" idx="10"/>
          </p:nvPr>
        </p:nvSpPr>
        <p:spPr/>
        <p:txBody>
          <a:bodyPr/>
          <a:lstStyle/>
          <a:p>
            <a:fld id="{29BF4D17-0DE2-4252-8C67-5B337A8978CB}" type="slidenum">
              <a:rPr lang="en-US" smtClean="0"/>
              <a:t>4</a:t>
            </a:fld>
            <a:endParaRPr lang="en-US" dirty="0"/>
          </a:p>
        </p:txBody>
      </p:sp>
    </p:spTree>
    <p:extLst>
      <p:ext uri="{BB962C8B-B14F-4D97-AF65-F5344CB8AC3E}">
        <p14:creationId xmlns:p14="http://schemas.microsoft.com/office/powerpoint/2010/main" val="2924778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JINA</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Even JFK was a boomer.  This quote not only reflects the innovative spirit of his generation, but are also words cherished by HR professionals everywhere.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“We believe that if men have the talent to invent new machines that put men out of work, they have the talent to put those men back to work.”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So to learn more about this dynamic generation, Steve, has a few more boomer facts</a:t>
            </a:r>
          </a:p>
          <a:p>
            <a:endParaRPr lang="en-US" dirty="0"/>
          </a:p>
        </p:txBody>
      </p:sp>
      <p:sp>
        <p:nvSpPr>
          <p:cNvPr id="4" name="Slide Number Placeholder 3"/>
          <p:cNvSpPr>
            <a:spLocks noGrp="1"/>
          </p:cNvSpPr>
          <p:nvPr>
            <p:ph type="sldNum" sz="quarter" idx="10"/>
          </p:nvPr>
        </p:nvSpPr>
        <p:spPr/>
        <p:txBody>
          <a:bodyPr/>
          <a:lstStyle/>
          <a:p>
            <a:fld id="{29BF4D17-0DE2-4252-8C67-5B337A8978CB}" type="slidenum">
              <a:rPr lang="en-US" smtClean="0"/>
              <a:t>5</a:t>
            </a:fld>
            <a:endParaRPr lang="en-US" dirty="0"/>
          </a:p>
        </p:txBody>
      </p:sp>
    </p:spTree>
    <p:extLst>
      <p:ext uri="{BB962C8B-B14F-4D97-AF65-F5344CB8AC3E}">
        <p14:creationId xmlns:p14="http://schemas.microsoft.com/office/powerpoint/2010/main" val="1555880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79 million boomers account for 26% of the US population</a:t>
            </a:r>
          </a:p>
          <a:p>
            <a:r>
              <a:rPr lang="en-US" dirty="0"/>
              <a:t>Since Jan. 1, 2011, 10,000 Boomers have been turning 65 every day and will continue to for the next 16 years.</a:t>
            </a:r>
          </a:p>
          <a:p>
            <a:r>
              <a:rPr lang="en-US" dirty="0"/>
              <a:t>By 2030, all boomers will be 65 and make up 18% of the population.</a:t>
            </a:r>
          </a:p>
          <a:p>
            <a:r>
              <a:rPr lang="en-US" dirty="0"/>
              <a:t>In South Dakota, there are 206,529 boomers.  126,018 men and 144,050 women.</a:t>
            </a:r>
          </a:p>
          <a:p>
            <a:endParaRPr lang="en-US" dirty="0"/>
          </a:p>
        </p:txBody>
      </p:sp>
      <p:sp>
        <p:nvSpPr>
          <p:cNvPr id="4" name="Slide Number Placeholder 3"/>
          <p:cNvSpPr>
            <a:spLocks noGrp="1"/>
          </p:cNvSpPr>
          <p:nvPr>
            <p:ph type="sldNum" sz="quarter" idx="10"/>
          </p:nvPr>
        </p:nvSpPr>
        <p:spPr/>
        <p:txBody>
          <a:bodyPr/>
          <a:lstStyle/>
          <a:p>
            <a:fld id="{29BF4D17-0DE2-4252-8C67-5B337A8978CB}" type="slidenum">
              <a:rPr lang="en-US" smtClean="0"/>
              <a:t>6</a:t>
            </a:fld>
            <a:endParaRPr lang="en-US" dirty="0"/>
          </a:p>
        </p:txBody>
      </p:sp>
    </p:spTree>
    <p:extLst>
      <p:ext uri="{BB962C8B-B14F-4D97-AF65-F5344CB8AC3E}">
        <p14:creationId xmlns:p14="http://schemas.microsoft.com/office/powerpoint/2010/main" val="875003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Boomer</a:t>
            </a:r>
            <a:r>
              <a:rPr lang="en-US" sz="1200" kern="1200" baseline="0" dirty="0">
                <a:solidFill>
                  <a:schemeClr val="tx1"/>
                </a:solidFill>
                <a:effectLst/>
                <a:latin typeface="+mn-lt"/>
                <a:ea typeface="+mn-ea"/>
                <a:cs typeface="+mn-cs"/>
              </a:rPr>
              <a:t> generation has been redefining what it is to be a certain age all their lives</a:t>
            </a:r>
            <a:br>
              <a:rPr lang="en-US" sz="1200" kern="1200" baseline="0" dirty="0">
                <a:solidFill>
                  <a:schemeClr val="tx1"/>
                </a:solidFill>
                <a:effectLst/>
                <a:latin typeface="+mn-lt"/>
                <a:ea typeface="+mn-ea"/>
                <a:cs typeface="+mn-cs"/>
              </a:rPr>
            </a:br>
            <a:r>
              <a:rPr lang="en-US" sz="1200" kern="1200" dirty="0">
                <a:solidFill>
                  <a:schemeClr val="tx1"/>
                </a:solidFill>
                <a:effectLst/>
                <a:latin typeface="+mn-lt"/>
                <a:ea typeface="+mn-ea"/>
                <a:cs typeface="+mn-cs"/>
              </a:rPr>
              <a:t>61% of Boomers think old age begins at 72</a:t>
            </a:r>
          </a:p>
          <a:p>
            <a:r>
              <a:rPr lang="en-US" sz="1200" kern="1200" dirty="0">
                <a:solidFill>
                  <a:schemeClr val="tx1"/>
                </a:solidFill>
                <a:effectLst/>
                <a:latin typeface="+mn-lt"/>
                <a:ea typeface="+mn-ea"/>
                <a:cs typeface="+mn-cs"/>
              </a:rPr>
              <a:t>83% of boomers intend to keep working after retirement</a:t>
            </a:r>
          </a:p>
          <a:p>
            <a:r>
              <a:rPr lang="en-US" sz="1200" kern="1200" dirty="0">
                <a:solidFill>
                  <a:schemeClr val="tx1"/>
                </a:solidFill>
                <a:effectLst/>
                <a:latin typeface="+mn-lt"/>
                <a:ea typeface="+mn-ea"/>
                <a:cs typeface="+mn-cs"/>
              </a:rPr>
              <a:t>56% of retirees want to work in a new profession</a:t>
            </a:r>
          </a:p>
          <a:p>
            <a:r>
              <a:rPr lang="en-US" sz="1200" kern="1200" dirty="0">
                <a:solidFill>
                  <a:schemeClr val="tx1"/>
                </a:solidFill>
                <a:effectLst/>
                <a:latin typeface="+mn-lt"/>
                <a:ea typeface="+mn-ea"/>
                <a:cs typeface="+mn-cs"/>
              </a:rPr>
              <a:t>89% returned back to work to stay active, not for the money</a:t>
            </a:r>
          </a:p>
          <a:p>
            <a:r>
              <a:rPr lang="en-US" sz="1200" kern="1200" dirty="0">
                <a:solidFill>
                  <a:schemeClr val="tx1"/>
                </a:solidFill>
                <a:effectLst/>
                <a:latin typeface="+mn-lt"/>
                <a:ea typeface="+mn-ea"/>
                <a:cs typeface="+mn-cs"/>
              </a:rPr>
              <a:t>28% want to continue to work as long as they are healthy</a:t>
            </a:r>
          </a:p>
          <a:p>
            <a:endParaRPr lang="en-US" dirty="0"/>
          </a:p>
        </p:txBody>
      </p:sp>
      <p:sp>
        <p:nvSpPr>
          <p:cNvPr id="4" name="Slide Number Placeholder 3"/>
          <p:cNvSpPr>
            <a:spLocks noGrp="1"/>
          </p:cNvSpPr>
          <p:nvPr>
            <p:ph type="sldNum" sz="quarter" idx="10"/>
          </p:nvPr>
        </p:nvSpPr>
        <p:spPr/>
        <p:txBody>
          <a:bodyPr/>
          <a:lstStyle/>
          <a:p>
            <a:fld id="{29BF4D17-0DE2-4252-8C67-5B337A8978CB}" type="slidenum">
              <a:rPr lang="en-US" smtClean="0"/>
              <a:t>7</a:t>
            </a:fld>
            <a:endParaRPr lang="en-US" dirty="0"/>
          </a:p>
        </p:txBody>
      </p:sp>
    </p:spTree>
    <p:extLst>
      <p:ext uri="{BB962C8B-B14F-4D97-AF65-F5344CB8AC3E}">
        <p14:creationId xmlns:p14="http://schemas.microsoft.com/office/powerpoint/2010/main" val="3030399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2010, it was estimated that “mature workers” (45+) made up 33% of the workplace.</a:t>
            </a:r>
          </a:p>
          <a:p>
            <a:r>
              <a:rPr lang="en-US" sz="1200" kern="1200" dirty="0">
                <a:solidFill>
                  <a:schemeClr val="tx1"/>
                </a:solidFill>
                <a:effectLst/>
                <a:latin typeface="+mn-lt"/>
                <a:ea typeface="+mn-ea"/>
                <a:cs typeface="+mn-cs"/>
              </a:rPr>
              <a:t>It was estimated that by 2010, US corporations would experience a 10 million shortage in talent.</a:t>
            </a:r>
          </a:p>
          <a:p>
            <a:r>
              <a:rPr lang="en-US" sz="1200" kern="1200" dirty="0">
                <a:solidFill>
                  <a:schemeClr val="tx1"/>
                </a:solidFill>
                <a:effectLst/>
                <a:latin typeface="+mn-lt"/>
                <a:ea typeface="+mn-ea"/>
                <a:cs typeface="+mn-cs"/>
              </a:rPr>
              <a:t>In 1990’s there was a 14% decrease in younger workers due to a low birth rate.</a:t>
            </a:r>
          </a:p>
          <a:p>
            <a:r>
              <a:rPr lang="en-US" sz="1200" kern="1200" dirty="0">
                <a:solidFill>
                  <a:schemeClr val="tx1"/>
                </a:solidFill>
                <a:effectLst/>
                <a:latin typeface="+mn-lt"/>
                <a:ea typeface="+mn-ea"/>
                <a:cs typeface="+mn-cs"/>
              </a:rPr>
              <a:t>45% of US companies have special positions for mature workers.</a:t>
            </a:r>
          </a:p>
          <a:p>
            <a:r>
              <a:rPr lang="en-US" sz="1200" kern="1200" dirty="0">
                <a:solidFill>
                  <a:schemeClr val="tx1"/>
                </a:solidFill>
                <a:effectLst/>
                <a:latin typeface="+mn-lt"/>
                <a:ea typeface="+mn-ea"/>
                <a:cs typeface="+mn-cs"/>
              </a:rPr>
              <a:t>50% of US companies are willing to negotiate special arrangements for older workers.</a:t>
            </a:r>
          </a:p>
          <a:p>
            <a:endParaRPr lang="en-US" dirty="0"/>
          </a:p>
        </p:txBody>
      </p:sp>
      <p:sp>
        <p:nvSpPr>
          <p:cNvPr id="4" name="Slide Number Placeholder 3"/>
          <p:cNvSpPr>
            <a:spLocks noGrp="1"/>
          </p:cNvSpPr>
          <p:nvPr>
            <p:ph type="sldNum" sz="quarter" idx="10"/>
          </p:nvPr>
        </p:nvSpPr>
        <p:spPr/>
        <p:txBody>
          <a:bodyPr/>
          <a:lstStyle/>
          <a:p>
            <a:fld id="{29BF4D17-0DE2-4252-8C67-5B337A8978CB}" type="slidenum">
              <a:rPr lang="en-US" smtClean="0"/>
              <a:t>8</a:t>
            </a:fld>
            <a:endParaRPr lang="en-US" dirty="0"/>
          </a:p>
        </p:txBody>
      </p:sp>
    </p:spTree>
    <p:extLst>
      <p:ext uri="{BB962C8B-B14F-4D97-AF65-F5344CB8AC3E}">
        <p14:creationId xmlns:p14="http://schemas.microsoft.com/office/powerpoint/2010/main" val="3960657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a:t>
            </a:r>
          </a:p>
          <a:p>
            <a:endParaRPr lang="en-US" dirty="0"/>
          </a:p>
          <a:p>
            <a:r>
              <a:rPr lang="en-US" dirty="0"/>
              <a:t>Why are boomer valuable?</a:t>
            </a:r>
          </a:p>
        </p:txBody>
      </p:sp>
      <p:sp>
        <p:nvSpPr>
          <p:cNvPr id="4" name="Slide Number Placeholder 3"/>
          <p:cNvSpPr>
            <a:spLocks noGrp="1"/>
          </p:cNvSpPr>
          <p:nvPr>
            <p:ph type="sldNum" sz="quarter" idx="10"/>
          </p:nvPr>
        </p:nvSpPr>
        <p:spPr/>
        <p:txBody>
          <a:bodyPr/>
          <a:lstStyle/>
          <a:p>
            <a:fld id="{29BF4D17-0DE2-4252-8C67-5B337A8978CB}" type="slidenum">
              <a:rPr lang="en-US" smtClean="0"/>
              <a:t>9</a:t>
            </a:fld>
            <a:endParaRPr lang="en-US" dirty="0"/>
          </a:p>
        </p:txBody>
      </p:sp>
    </p:spTree>
    <p:extLst>
      <p:ext uri="{BB962C8B-B14F-4D97-AF65-F5344CB8AC3E}">
        <p14:creationId xmlns:p14="http://schemas.microsoft.com/office/powerpoint/2010/main" val="3238728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61A351D-E4BD-4B94-9D86-E871BEB18E53}" type="datetimeFigureOut">
              <a:rPr lang="en-US" smtClean="0"/>
              <a:t>12/20/2018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061D7F-8EA5-4C70-B44E-077DE9E7F47F}" type="slidenum">
              <a:rPr lang="en-US" smtClean="0"/>
              <a:t>‹#›</a:t>
            </a:fld>
            <a:endParaRPr lang="en-US" dirty="0"/>
          </a:p>
        </p:txBody>
      </p:sp>
    </p:spTree>
    <p:extLst>
      <p:ext uri="{BB962C8B-B14F-4D97-AF65-F5344CB8AC3E}">
        <p14:creationId xmlns:p14="http://schemas.microsoft.com/office/powerpoint/2010/main" val="2958299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1A351D-E4BD-4B94-9D86-E871BEB18E53}" type="datetimeFigureOut">
              <a:rPr lang="en-US" smtClean="0"/>
              <a:t>12/20/2018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061D7F-8EA5-4C70-B44E-077DE9E7F47F}" type="slidenum">
              <a:rPr lang="en-US" smtClean="0"/>
              <a:t>‹#›</a:t>
            </a:fld>
            <a:endParaRPr lang="en-US" dirty="0"/>
          </a:p>
        </p:txBody>
      </p:sp>
    </p:spTree>
    <p:extLst>
      <p:ext uri="{BB962C8B-B14F-4D97-AF65-F5344CB8AC3E}">
        <p14:creationId xmlns:p14="http://schemas.microsoft.com/office/powerpoint/2010/main" val="2376947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1A351D-E4BD-4B94-9D86-E871BEB18E53}" type="datetimeFigureOut">
              <a:rPr lang="en-US" smtClean="0"/>
              <a:t>12/20/2018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061D7F-8EA5-4C70-B44E-077DE9E7F47F}" type="slidenum">
              <a:rPr lang="en-US" smtClean="0"/>
              <a:t>‹#›</a:t>
            </a:fld>
            <a:endParaRPr lang="en-US" dirty="0"/>
          </a:p>
        </p:txBody>
      </p:sp>
    </p:spTree>
    <p:extLst>
      <p:ext uri="{BB962C8B-B14F-4D97-AF65-F5344CB8AC3E}">
        <p14:creationId xmlns:p14="http://schemas.microsoft.com/office/powerpoint/2010/main" val="1617625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1A351D-E4BD-4B94-9D86-E871BEB18E53}" type="datetimeFigureOut">
              <a:rPr lang="en-US" smtClean="0"/>
              <a:t>12/20/2018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061D7F-8EA5-4C70-B44E-077DE9E7F47F}" type="slidenum">
              <a:rPr lang="en-US" smtClean="0"/>
              <a:t>‹#›</a:t>
            </a:fld>
            <a:endParaRPr lang="en-US" dirty="0"/>
          </a:p>
        </p:txBody>
      </p:sp>
    </p:spTree>
    <p:extLst>
      <p:ext uri="{BB962C8B-B14F-4D97-AF65-F5344CB8AC3E}">
        <p14:creationId xmlns:p14="http://schemas.microsoft.com/office/powerpoint/2010/main" val="2154532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1A351D-E4BD-4B94-9D86-E871BEB18E53}" type="datetimeFigureOut">
              <a:rPr lang="en-US" smtClean="0"/>
              <a:t>12/20/2018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061D7F-8EA5-4C70-B44E-077DE9E7F47F}" type="slidenum">
              <a:rPr lang="en-US" smtClean="0"/>
              <a:t>‹#›</a:t>
            </a:fld>
            <a:endParaRPr lang="en-US" dirty="0"/>
          </a:p>
        </p:txBody>
      </p:sp>
    </p:spTree>
    <p:extLst>
      <p:ext uri="{BB962C8B-B14F-4D97-AF65-F5344CB8AC3E}">
        <p14:creationId xmlns:p14="http://schemas.microsoft.com/office/powerpoint/2010/main" val="3583459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1A351D-E4BD-4B94-9D86-E871BEB18E53}" type="datetimeFigureOut">
              <a:rPr lang="en-US" smtClean="0"/>
              <a:t>12/20/2018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061D7F-8EA5-4C70-B44E-077DE9E7F47F}" type="slidenum">
              <a:rPr lang="en-US" smtClean="0"/>
              <a:t>‹#›</a:t>
            </a:fld>
            <a:endParaRPr lang="en-US" dirty="0"/>
          </a:p>
        </p:txBody>
      </p:sp>
    </p:spTree>
    <p:extLst>
      <p:ext uri="{BB962C8B-B14F-4D97-AF65-F5344CB8AC3E}">
        <p14:creationId xmlns:p14="http://schemas.microsoft.com/office/powerpoint/2010/main" val="2916332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61A351D-E4BD-4B94-9D86-E871BEB18E53}" type="datetimeFigureOut">
              <a:rPr lang="en-US" smtClean="0"/>
              <a:t>12/20/2018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4061D7F-8EA5-4C70-B44E-077DE9E7F47F}" type="slidenum">
              <a:rPr lang="en-US" smtClean="0"/>
              <a:t>‹#›</a:t>
            </a:fld>
            <a:endParaRPr lang="en-US" dirty="0"/>
          </a:p>
        </p:txBody>
      </p:sp>
    </p:spTree>
    <p:extLst>
      <p:ext uri="{BB962C8B-B14F-4D97-AF65-F5344CB8AC3E}">
        <p14:creationId xmlns:p14="http://schemas.microsoft.com/office/powerpoint/2010/main" val="2644425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61A351D-E4BD-4B94-9D86-E871BEB18E53}" type="datetimeFigureOut">
              <a:rPr lang="en-US" smtClean="0"/>
              <a:t>12/20/2018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4061D7F-8EA5-4C70-B44E-077DE9E7F47F}" type="slidenum">
              <a:rPr lang="en-US" smtClean="0"/>
              <a:t>‹#›</a:t>
            </a:fld>
            <a:endParaRPr lang="en-US" dirty="0"/>
          </a:p>
        </p:txBody>
      </p:sp>
    </p:spTree>
    <p:extLst>
      <p:ext uri="{BB962C8B-B14F-4D97-AF65-F5344CB8AC3E}">
        <p14:creationId xmlns:p14="http://schemas.microsoft.com/office/powerpoint/2010/main" val="3438324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1A351D-E4BD-4B94-9D86-E871BEB18E53}" type="datetimeFigureOut">
              <a:rPr lang="en-US" smtClean="0"/>
              <a:t>12/20/2018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4061D7F-8EA5-4C70-B44E-077DE9E7F47F}" type="slidenum">
              <a:rPr lang="en-US" smtClean="0"/>
              <a:t>‹#›</a:t>
            </a:fld>
            <a:endParaRPr lang="en-US" dirty="0"/>
          </a:p>
        </p:txBody>
      </p:sp>
    </p:spTree>
    <p:extLst>
      <p:ext uri="{BB962C8B-B14F-4D97-AF65-F5344CB8AC3E}">
        <p14:creationId xmlns:p14="http://schemas.microsoft.com/office/powerpoint/2010/main" val="240692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1A351D-E4BD-4B94-9D86-E871BEB18E53}" type="datetimeFigureOut">
              <a:rPr lang="en-US" smtClean="0"/>
              <a:t>12/20/2018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061D7F-8EA5-4C70-B44E-077DE9E7F47F}" type="slidenum">
              <a:rPr lang="en-US" smtClean="0"/>
              <a:t>‹#›</a:t>
            </a:fld>
            <a:endParaRPr lang="en-US" dirty="0"/>
          </a:p>
        </p:txBody>
      </p:sp>
    </p:spTree>
    <p:extLst>
      <p:ext uri="{BB962C8B-B14F-4D97-AF65-F5344CB8AC3E}">
        <p14:creationId xmlns:p14="http://schemas.microsoft.com/office/powerpoint/2010/main" val="2043933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1A351D-E4BD-4B94-9D86-E871BEB18E53}" type="datetimeFigureOut">
              <a:rPr lang="en-US" smtClean="0"/>
              <a:t>12/20/2018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061D7F-8EA5-4C70-B44E-077DE9E7F47F}" type="slidenum">
              <a:rPr lang="en-US" smtClean="0"/>
              <a:t>‹#›</a:t>
            </a:fld>
            <a:endParaRPr lang="en-US" dirty="0"/>
          </a:p>
        </p:txBody>
      </p:sp>
    </p:spTree>
    <p:extLst>
      <p:ext uri="{BB962C8B-B14F-4D97-AF65-F5344CB8AC3E}">
        <p14:creationId xmlns:p14="http://schemas.microsoft.com/office/powerpoint/2010/main" val="1312480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A351D-E4BD-4B94-9D86-E871BEB18E53}" type="datetimeFigureOut">
              <a:rPr lang="en-US" smtClean="0"/>
              <a:t>12/20/2018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061D7F-8EA5-4C70-B44E-077DE9E7F47F}" type="slidenum">
              <a:rPr lang="en-US" smtClean="0"/>
              <a:t>‹#›</a:t>
            </a:fld>
            <a:endParaRPr lang="en-US" dirty="0"/>
          </a:p>
        </p:txBody>
      </p:sp>
    </p:spTree>
    <p:extLst>
      <p:ext uri="{BB962C8B-B14F-4D97-AF65-F5344CB8AC3E}">
        <p14:creationId xmlns:p14="http://schemas.microsoft.com/office/powerpoint/2010/main" val="3659481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4354"/>
            <a:ext cx="9144000" cy="6990439"/>
          </a:xfrm>
        </p:spPr>
      </p:pic>
    </p:spTree>
    <p:extLst>
      <p:ext uri="{BB962C8B-B14F-4D97-AF65-F5344CB8AC3E}">
        <p14:creationId xmlns:p14="http://schemas.microsoft.com/office/powerpoint/2010/main" val="731029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05900" cy="6845012"/>
          </a:xfrm>
          <a:prstGeom prst="rect">
            <a:avLst/>
          </a:prstGeom>
        </p:spPr>
      </p:pic>
      <p:sp>
        <p:nvSpPr>
          <p:cNvPr id="2" name="Title 1"/>
          <p:cNvSpPr>
            <a:spLocks noGrp="1"/>
          </p:cNvSpPr>
          <p:nvPr>
            <p:ph type="title"/>
          </p:nvPr>
        </p:nvSpPr>
        <p:spPr/>
        <p:txBody>
          <a:bodyPr>
            <a:normAutofit fontScale="90000"/>
          </a:bodyPr>
          <a:lstStyle/>
          <a:p>
            <a:r>
              <a:rPr lang="en-US" b="1" dirty="0">
                <a:latin typeface="Verdana" panose="020B0604030504040204" pitchFamily="34" charset="0"/>
                <a:ea typeface="Verdana" panose="020B0604030504040204" pitchFamily="34" charset="0"/>
                <a:cs typeface="Verdana" panose="020B0604030504040204" pitchFamily="34" charset="0"/>
              </a:rPr>
              <a:t>Boomers Are Large in Number</a:t>
            </a:r>
          </a:p>
        </p:txBody>
      </p:sp>
      <p:sp>
        <p:nvSpPr>
          <p:cNvPr id="3" name="Content Placeholder 2"/>
          <p:cNvSpPr>
            <a:spLocks noGrp="1"/>
          </p:cNvSpPr>
          <p:nvPr>
            <p:ph idx="1"/>
          </p:nvPr>
        </p:nvSpPr>
        <p:spPr/>
        <p:txBody>
          <a:bodyPr>
            <a:normAutofit/>
          </a:bodyPr>
          <a:lstStyle/>
          <a:p>
            <a:r>
              <a:rPr lang="en-US" sz="2800" dirty="0">
                <a:latin typeface="Verdana" panose="020B0604030504040204" pitchFamily="34" charset="0"/>
                <a:ea typeface="Verdana" panose="020B0604030504040204" pitchFamily="34" charset="0"/>
                <a:cs typeface="Verdana" panose="020B0604030504040204" pitchFamily="34" charset="0"/>
              </a:rPr>
              <a:t>81.4 Million Boomers</a:t>
            </a:r>
          </a:p>
          <a:p>
            <a:r>
              <a:rPr lang="en-US" sz="2800" dirty="0">
                <a:latin typeface="Verdana" panose="020B0604030504040204" pitchFamily="34" charset="0"/>
                <a:ea typeface="Verdana" panose="020B0604030504040204" pitchFamily="34" charset="0"/>
                <a:cs typeface="Verdana" panose="020B0604030504040204" pitchFamily="34" charset="0"/>
              </a:rPr>
              <a:t>Comprise 26% of the population</a:t>
            </a:r>
          </a:p>
          <a:p>
            <a:r>
              <a:rPr lang="en-US" sz="2800" dirty="0">
                <a:latin typeface="Verdana" panose="020B0604030504040204" pitchFamily="34" charset="0"/>
                <a:ea typeface="Verdana" panose="020B0604030504040204" pitchFamily="34" charset="0"/>
                <a:cs typeface="Verdana" panose="020B0604030504040204" pitchFamily="34" charset="0"/>
              </a:rPr>
              <a:t>BLS (Bureau of Labor Statistics) forecast 54.8 million job openings in 2010-2020, over half from replacement needs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4114800"/>
            <a:ext cx="6705600" cy="2143461"/>
          </a:xfrm>
          <a:prstGeom prst="rect">
            <a:avLst/>
          </a:prstGeom>
        </p:spPr>
      </p:pic>
      <p:sp>
        <p:nvSpPr>
          <p:cNvPr id="5" name="TextBox 4"/>
          <p:cNvSpPr txBox="1"/>
          <p:nvPr/>
        </p:nvSpPr>
        <p:spPr>
          <a:xfrm>
            <a:off x="1483597" y="6248400"/>
            <a:ext cx="6024406" cy="261610"/>
          </a:xfrm>
          <a:prstGeom prst="rect">
            <a:avLst/>
          </a:prstGeom>
          <a:noFill/>
        </p:spPr>
        <p:txBody>
          <a:bodyPr wrap="none" rtlCol="0">
            <a:spAutoFit/>
          </a:bodyPr>
          <a:lstStyle/>
          <a:p>
            <a:r>
              <a:rPr lang="en-US" sz="1100" dirty="0"/>
              <a:t>Society for Human Resource Management. (2012) </a:t>
            </a:r>
            <a:r>
              <a:rPr lang="en-US" sz="1100" i="1" dirty="0"/>
              <a:t>SHRM-AARP strategic workforce planning</a:t>
            </a:r>
            <a:r>
              <a:rPr lang="en-US" sz="1100" dirty="0"/>
              <a:t>. (Survey).</a:t>
            </a:r>
          </a:p>
        </p:txBody>
      </p:sp>
      <p:sp>
        <p:nvSpPr>
          <p:cNvPr id="7" name="TextBox 6"/>
          <p:cNvSpPr txBox="1"/>
          <p:nvPr/>
        </p:nvSpPr>
        <p:spPr>
          <a:xfrm>
            <a:off x="838198" y="1957138"/>
            <a:ext cx="4081567" cy="523220"/>
          </a:xfrm>
          <a:prstGeom prst="rect">
            <a:avLst/>
          </a:prstGeom>
          <a:noFill/>
        </p:spPr>
        <p:txBody>
          <a:bodyPr wrap="none" rtlCol="0">
            <a:spAutoFit/>
          </a:bodyPr>
          <a:lstStyle/>
          <a:p>
            <a:pPr marL="0" lvl="2"/>
            <a:r>
              <a:rPr lang="en-US" sz="1000" dirty="0">
                <a:ea typeface="Verdana" panose="020B0604030504040204" pitchFamily="34" charset="0"/>
                <a:cs typeface="Verdana" panose="020B0604030504040204" pitchFamily="34" charset="0"/>
              </a:rPr>
              <a:t>United States Census Bureau; Age and Sex Composition 2010 Census Briefs</a:t>
            </a:r>
          </a:p>
          <a:p>
            <a:endParaRPr lang="en-US" dirty="0"/>
          </a:p>
        </p:txBody>
      </p:sp>
    </p:spTree>
    <p:extLst>
      <p:ext uri="{BB962C8B-B14F-4D97-AF65-F5344CB8AC3E}">
        <p14:creationId xmlns:p14="http://schemas.microsoft.com/office/powerpoint/2010/main" val="2649145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Verdana" panose="020B0604030504040204" pitchFamily="34" charset="0"/>
                <a:ea typeface="Verdana" panose="020B0604030504040204" pitchFamily="34" charset="0"/>
                <a:cs typeface="Verdana" panose="020B0604030504040204" pitchFamily="34" charset="0"/>
              </a:rPr>
              <a:t>Boomers Have Experience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861"/>
            <a:ext cx="9144000" cy="7050657"/>
          </a:xfrm>
          <a:prstGeom prst="rect">
            <a:avLst/>
          </a:prstGeom>
        </p:spPr>
      </p:pic>
      <p:sp>
        <p:nvSpPr>
          <p:cNvPr id="3" name="Content Placeholder 2"/>
          <p:cNvSpPr>
            <a:spLocks noGrp="1"/>
          </p:cNvSpPr>
          <p:nvPr>
            <p:ph idx="1"/>
          </p:nvPr>
        </p:nvSpPr>
        <p:spPr>
          <a:xfrm>
            <a:off x="381000" y="2362200"/>
            <a:ext cx="8229600" cy="2743200"/>
          </a:xfrm>
        </p:spPr>
        <p:txBody>
          <a:bodyPr>
            <a:normAutofit/>
          </a:bodyPr>
          <a:lstStyle/>
          <a:p>
            <a:pPr marL="0" indent="0" algn="ctr">
              <a:buNone/>
            </a:pPr>
            <a:r>
              <a:rPr lang="en-US" sz="2800" dirty="0">
                <a:ea typeface="Verdana" panose="020B0604030504040204" pitchFamily="34" charset="0"/>
                <a:cs typeface="Verdana" panose="020B0604030504040204" pitchFamily="34" charset="0"/>
              </a:rPr>
              <a:t>“The only source of knowledge is experience.”  </a:t>
            </a:r>
          </a:p>
          <a:p>
            <a:pPr marL="0" indent="0" algn="ctr">
              <a:buNone/>
            </a:pPr>
            <a:r>
              <a:rPr lang="en-US" sz="2800" dirty="0">
                <a:ea typeface="Verdana" panose="020B0604030504040204" pitchFamily="34" charset="0"/>
                <a:cs typeface="Verdana" panose="020B0604030504040204" pitchFamily="34" charset="0"/>
              </a:rPr>
              <a:t>-- </a:t>
            </a:r>
            <a:r>
              <a:rPr lang="en-US" sz="2800" b="1" dirty="0">
                <a:ea typeface="Verdana" panose="020B0604030504040204" pitchFamily="34" charset="0"/>
                <a:cs typeface="Verdana" panose="020B0604030504040204" pitchFamily="34" charset="0"/>
              </a:rPr>
              <a:t>Albert Einstein</a:t>
            </a:r>
            <a:endParaRPr lang="en-US" sz="2800"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32640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52965"/>
            <a:ext cx="9105900" cy="6845012"/>
          </a:xfrm>
          <a:prstGeom prst="rect">
            <a:avLst/>
          </a:prstGeom>
        </p:spPr>
      </p:pic>
      <p:sp>
        <p:nvSpPr>
          <p:cNvPr id="2" name="Title 1"/>
          <p:cNvSpPr>
            <a:spLocks noGrp="1"/>
          </p:cNvSpPr>
          <p:nvPr>
            <p:ph type="title"/>
          </p:nvPr>
        </p:nvSpPr>
        <p:spPr/>
        <p:txBody>
          <a:bodyPr>
            <a:normAutofit fontScale="90000"/>
          </a:bodyPr>
          <a:lstStyle/>
          <a:p>
            <a:pPr algn="l"/>
            <a:r>
              <a:rPr lang="en-US" b="1" dirty="0">
                <a:latin typeface="Verdana" panose="020B0604030504040204" pitchFamily="34" charset="0"/>
                <a:ea typeface="Verdana" panose="020B0604030504040204" pitchFamily="34" charset="0"/>
                <a:cs typeface="Verdana" panose="020B0604030504040204" pitchFamily="34" charset="0"/>
              </a:rPr>
              <a:t>Boomers Have Experience</a:t>
            </a:r>
          </a:p>
        </p:txBody>
      </p:sp>
      <p:sp>
        <p:nvSpPr>
          <p:cNvPr id="3" name="Content Placeholder 2"/>
          <p:cNvSpPr>
            <a:spLocks noGrp="1"/>
          </p:cNvSpPr>
          <p:nvPr>
            <p:ph idx="1"/>
          </p:nvPr>
        </p:nvSpPr>
        <p:spPr>
          <a:xfrm>
            <a:off x="4800600" y="1524000"/>
            <a:ext cx="3810000" cy="4038600"/>
          </a:xfrm>
        </p:spPr>
        <p:txBody>
          <a:bodyPr>
            <a:noAutofit/>
          </a:bodyPr>
          <a:lstStyle/>
          <a:p>
            <a:pPr marL="0" indent="0" algn="r">
              <a:buNone/>
            </a:pPr>
            <a:r>
              <a:rPr lang="en-US" sz="2800" dirty="0">
                <a:latin typeface="Verdana" panose="020B0604030504040204" pitchFamily="34" charset="0"/>
                <a:ea typeface="Verdana" panose="020B0604030504040204" pitchFamily="34" charset="0"/>
                <a:cs typeface="Verdana" panose="020B0604030504040204" pitchFamily="34" charset="0"/>
              </a:rPr>
              <a:t>Boomers started </a:t>
            </a:r>
          </a:p>
          <a:p>
            <a:pPr marL="0" indent="0" algn="r">
              <a:buNone/>
            </a:pPr>
            <a:r>
              <a:rPr lang="en-US" sz="2800" dirty="0">
                <a:latin typeface="Verdana" panose="020B0604030504040204" pitchFamily="34" charset="0"/>
                <a:ea typeface="Verdana" panose="020B0604030504040204" pitchFamily="34" charset="0"/>
                <a:cs typeface="Verdana" panose="020B0604030504040204" pitchFamily="34" charset="0"/>
              </a:rPr>
              <a:t>entering </a:t>
            </a:r>
          </a:p>
          <a:p>
            <a:pPr marL="0" indent="0" algn="r">
              <a:buNone/>
            </a:pPr>
            <a:r>
              <a:rPr lang="en-US" sz="2800" dirty="0">
                <a:latin typeface="Verdana" panose="020B0604030504040204" pitchFamily="34" charset="0"/>
                <a:ea typeface="Verdana" panose="020B0604030504040204" pitchFamily="34" charset="0"/>
                <a:cs typeface="Verdana" panose="020B0604030504040204" pitchFamily="34" charset="0"/>
              </a:rPr>
              <a:t>the workforce in the </a:t>
            </a:r>
          </a:p>
          <a:p>
            <a:pPr marL="0" indent="0" algn="r">
              <a:buNone/>
            </a:pPr>
            <a:r>
              <a:rPr lang="en-US" sz="2800" dirty="0">
                <a:latin typeface="Verdana" panose="020B0604030504040204" pitchFamily="34" charset="0"/>
                <a:ea typeface="Verdana" panose="020B0604030504040204" pitchFamily="34" charset="0"/>
                <a:cs typeface="Verdana" panose="020B0604030504040204" pitchFamily="34" charset="0"/>
              </a:rPr>
              <a:t>late 1960s.  </a:t>
            </a:r>
            <a:br>
              <a:rPr lang="en-US" sz="2800" dirty="0">
                <a:latin typeface="Verdana" panose="020B0604030504040204" pitchFamily="34" charset="0"/>
                <a:ea typeface="Verdana" panose="020B0604030504040204" pitchFamily="34" charset="0"/>
                <a:cs typeface="Verdana" panose="020B0604030504040204" pitchFamily="34" charset="0"/>
              </a:rPr>
            </a:br>
            <a:r>
              <a:rPr lang="en-US" sz="2800" dirty="0">
                <a:latin typeface="Verdana" panose="020B0604030504040204" pitchFamily="34" charset="0"/>
                <a:ea typeface="Verdana" panose="020B0604030504040204" pitchFamily="34" charset="0"/>
                <a:cs typeface="Verdana" panose="020B0604030504040204" pitchFamily="34" charset="0"/>
              </a:rPr>
              <a:t>Some </a:t>
            </a:r>
          </a:p>
          <a:p>
            <a:pPr marL="0" indent="0" algn="r">
              <a:buNone/>
            </a:pPr>
            <a:r>
              <a:rPr lang="en-US" sz="2800" dirty="0">
                <a:latin typeface="Verdana" panose="020B0604030504040204" pitchFamily="34" charset="0"/>
                <a:ea typeface="Verdana" panose="020B0604030504040204" pitchFamily="34" charset="0"/>
                <a:cs typeface="Verdana" panose="020B0604030504040204" pitchFamily="34" charset="0"/>
              </a:rPr>
              <a:t>have 40+ years of </a:t>
            </a:r>
          </a:p>
          <a:p>
            <a:pPr marL="0" indent="0" algn="r">
              <a:buNone/>
            </a:pPr>
            <a:r>
              <a:rPr lang="en-US" sz="2800" dirty="0">
                <a:latin typeface="Verdana" panose="020B0604030504040204" pitchFamily="34" charset="0"/>
                <a:ea typeface="Verdana" panose="020B0604030504040204" pitchFamily="34" charset="0"/>
                <a:cs typeface="Verdana" panose="020B0604030504040204" pitchFamily="34" charset="0"/>
              </a:rPr>
              <a:t>work and </a:t>
            </a:r>
          </a:p>
          <a:p>
            <a:pPr marL="0" indent="0" algn="r">
              <a:buNone/>
            </a:pPr>
            <a:r>
              <a:rPr lang="en-US" sz="2800" dirty="0">
                <a:latin typeface="Verdana" panose="020B0604030504040204" pitchFamily="34" charset="0"/>
                <a:ea typeface="Verdana" panose="020B0604030504040204" pitchFamily="34" charset="0"/>
                <a:cs typeface="Verdana" panose="020B0604030504040204" pitchFamily="34" charset="0"/>
              </a:rPr>
              <a:t>life experience.</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1" y="1981200"/>
            <a:ext cx="4157658" cy="2768600"/>
          </a:xfrm>
          <a:prstGeom prst="rect">
            <a:avLst/>
          </a:prstGeom>
        </p:spPr>
      </p:pic>
    </p:spTree>
    <p:extLst>
      <p:ext uri="{BB962C8B-B14F-4D97-AF65-F5344CB8AC3E}">
        <p14:creationId xmlns:p14="http://schemas.microsoft.com/office/powerpoint/2010/main" val="1023084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pPr algn="l"/>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Boomers </a:t>
            </a:r>
            <a:b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Have Skills</a:t>
            </a:r>
          </a:p>
        </p:txBody>
      </p:sp>
      <p:sp>
        <p:nvSpPr>
          <p:cNvPr id="3" name="Content Placeholder 2"/>
          <p:cNvSpPr>
            <a:spLocks noGrp="1"/>
          </p:cNvSpPr>
          <p:nvPr>
            <p:ph idx="1"/>
          </p:nvPr>
        </p:nvSpPr>
        <p:spPr>
          <a:xfrm>
            <a:off x="457200" y="1600201"/>
            <a:ext cx="8229600" cy="1371599"/>
          </a:xfrm>
        </p:spPr>
        <p:txBody>
          <a:bodyPr>
            <a:noAutofit/>
          </a:bodyPr>
          <a:lstStyle/>
          <a:p>
            <a:pPr marL="0" indent="0">
              <a:buNone/>
            </a:pPr>
            <a: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Even though there are </a:t>
            </a:r>
            <a:b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98 million </a:t>
            </a:r>
            <a:r>
              <a:rPr lang="en-US" sz="2800" dirty="0" err="1">
                <a:solidFill>
                  <a:schemeClr val="bg1"/>
                </a:solidFill>
                <a:latin typeface="Verdana" panose="020B0604030504040204" pitchFamily="34" charset="0"/>
                <a:ea typeface="Verdana" panose="020B0604030504040204" pitchFamily="34" charset="0"/>
                <a:cs typeface="Verdana" panose="020B0604030504040204" pitchFamily="34" charset="0"/>
              </a:rPr>
              <a:t>Millennials</a:t>
            </a:r>
            <a: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marL="0" indent="0">
              <a:buNone/>
            </a:pPr>
            <a: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They are not expected </a:t>
            </a:r>
          </a:p>
          <a:p>
            <a:pPr marL="0" indent="0">
              <a:buNone/>
            </a:pPr>
            <a: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to have enough </a:t>
            </a:r>
          </a:p>
          <a:p>
            <a:pPr marL="0" indent="0">
              <a:buNone/>
            </a:pPr>
            <a:r>
              <a:rPr lang="en-US" sz="2800" b="1" dirty="0">
                <a:solidFill>
                  <a:schemeClr val="bg1"/>
                </a:solidFill>
                <a:latin typeface="Verdana" panose="020B0604030504040204" pitchFamily="34" charset="0"/>
                <a:ea typeface="Verdana" panose="020B0604030504040204" pitchFamily="34" charset="0"/>
                <a:cs typeface="Verdana" panose="020B0604030504040204" pitchFamily="34" charset="0"/>
              </a:rPr>
              <a:t>experience</a:t>
            </a:r>
            <a: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 or the </a:t>
            </a:r>
          </a:p>
          <a:p>
            <a:pPr marL="0" indent="0">
              <a:buNone/>
            </a:pPr>
            <a:r>
              <a:rPr lang="en-US" sz="2800" b="1" dirty="0">
                <a:solidFill>
                  <a:schemeClr val="bg1"/>
                </a:solidFill>
                <a:latin typeface="Verdana" panose="020B0604030504040204" pitchFamily="34" charset="0"/>
                <a:ea typeface="Verdana" panose="020B0604030504040204" pitchFamily="34" charset="0"/>
                <a:cs typeface="Verdana" panose="020B0604030504040204" pitchFamily="34" charset="0"/>
              </a:rPr>
              <a:t>right skills</a:t>
            </a:r>
            <a: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 to </a:t>
            </a:r>
          </a:p>
          <a:p>
            <a:pPr marL="0" indent="0">
              <a:buNone/>
            </a:pPr>
            <a: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replace Boomers</a:t>
            </a:r>
          </a:p>
          <a:p>
            <a:endParaRPr lang="en-US" sz="2800" dirty="0"/>
          </a:p>
          <a:p>
            <a:pPr marL="0" indent="0">
              <a:buNone/>
            </a:pP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97316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988"/>
            <a:ext cx="9105900" cy="6845012"/>
          </a:xfrm>
          <a:prstGeom prst="rect">
            <a:avLst/>
          </a:prstGeom>
        </p:spPr>
      </p:pic>
      <p:sp>
        <p:nvSpPr>
          <p:cNvPr id="2" name="Title 1"/>
          <p:cNvSpPr>
            <a:spLocks noGrp="1"/>
          </p:cNvSpPr>
          <p:nvPr>
            <p:ph type="title"/>
          </p:nvPr>
        </p:nvSpPr>
        <p:spPr/>
        <p:txBody>
          <a:bodyPr>
            <a:noAutofit/>
          </a:bodyPr>
          <a:lstStyle/>
          <a:p>
            <a:r>
              <a:rPr lang="en-US" sz="4000" b="1" dirty="0">
                <a:latin typeface="Verdana" panose="020B0604030504040204" pitchFamily="34" charset="0"/>
                <a:ea typeface="Verdana" panose="020B0604030504040204" pitchFamily="34" charset="0"/>
                <a:cs typeface="Verdana" panose="020B0604030504040204" pitchFamily="34" charset="0"/>
              </a:rPr>
              <a:t>Boomers Have </a:t>
            </a:r>
            <a:br>
              <a:rPr lang="en-US" sz="4000" b="1" dirty="0">
                <a:latin typeface="Verdana" panose="020B0604030504040204" pitchFamily="34" charset="0"/>
                <a:ea typeface="Verdana" panose="020B0604030504040204" pitchFamily="34" charset="0"/>
                <a:cs typeface="Verdana" panose="020B0604030504040204" pitchFamily="34" charset="0"/>
              </a:rPr>
            </a:br>
            <a:r>
              <a:rPr lang="en-US" sz="4000" b="1" dirty="0">
                <a:latin typeface="Verdana" panose="020B0604030504040204" pitchFamily="34" charset="0"/>
                <a:ea typeface="Verdana" panose="020B0604030504040204" pitchFamily="34" charset="0"/>
                <a:cs typeface="Verdana" panose="020B0604030504040204" pitchFamily="34" charset="0"/>
              </a:rPr>
              <a:t>Intellectual Capital</a:t>
            </a:r>
          </a:p>
        </p:txBody>
      </p:sp>
      <p:sp>
        <p:nvSpPr>
          <p:cNvPr id="3" name="Content Placeholder 2"/>
          <p:cNvSpPr>
            <a:spLocks noGrp="1"/>
          </p:cNvSpPr>
          <p:nvPr>
            <p:ph idx="1"/>
          </p:nvPr>
        </p:nvSpPr>
        <p:spPr>
          <a:xfrm>
            <a:off x="3581400" y="1600200"/>
            <a:ext cx="5105400" cy="4876800"/>
          </a:xfrm>
        </p:spPr>
        <p:txBody>
          <a:bodyPr>
            <a:normAutofit/>
          </a:bodyPr>
          <a:lstStyle/>
          <a:p>
            <a:pPr marL="0" indent="0">
              <a:buNone/>
            </a:pPr>
            <a:endParaRPr lang="en-US" b="1" dirty="0">
              <a:ea typeface="Verdana" panose="020B0604030504040204" pitchFamily="34" charset="0"/>
              <a:cs typeface="Verdana" panose="020B0604030504040204" pitchFamily="34" charset="0"/>
            </a:endParaRPr>
          </a:p>
          <a:p>
            <a:pPr marL="0" indent="0">
              <a:buNone/>
            </a:pPr>
            <a:r>
              <a:rPr lang="en-US" b="1" dirty="0">
                <a:ea typeface="Verdana" panose="020B0604030504040204" pitchFamily="34" charset="0"/>
                <a:cs typeface="Verdana" panose="020B0604030504040204" pitchFamily="34" charset="0"/>
              </a:rPr>
              <a:t>Highly Educated Generation</a:t>
            </a:r>
          </a:p>
          <a:p>
            <a:pPr marL="0" indent="0">
              <a:buNone/>
            </a:pPr>
            <a:r>
              <a:rPr lang="en-US" sz="2600" dirty="0">
                <a:ea typeface="Verdana" panose="020B0604030504040204" pitchFamily="34" charset="0"/>
                <a:cs typeface="Verdana" panose="020B0604030504040204" pitchFamily="34" charset="0"/>
              </a:rPr>
              <a:t>Approx. 27% of boomers have </a:t>
            </a:r>
            <a:br>
              <a:rPr lang="en-US" sz="2600" dirty="0">
                <a:ea typeface="Verdana" panose="020B0604030504040204" pitchFamily="34" charset="0"/>
                <a:cs typeface="Verdana" panose="020B0604030504040204" pitchFamily="34" charset="0"/>
              </a:rPr>
            </a:br>
            <a:r>
              <a:rPr lang="en-US" sz="2600" dirty="0">
                <a:ea typeface="Verdana" panose="020B0604030504040204" pitchFamily="34" charset="0"/>
                <a:cs typeface="Verdana" panose="020B0604030504040204" pitchFamily="34" charset="0"/>
              </a:rPr>
              <a:t>4-year degrees.</a:t>
            </a:r>
          </a:p>
          <a:p>
            <a:pPr marL="0" indent="0">
              <a:buNone/>
            </a:pPr>
            <a:r>
              <a:rPr lang="en-US" sz="2600" dirty="0">
                <a:ea typeface="Verdana" panose="020B0604030504040204" pitchFamily="34" charset="0"/>
                <a:cs typeface="Verdana" panose="020B0604030504040204" pitchFamily="34" charset="0"/>
              </a:rPr>
              <a:t>College enrollment increased by 20% over the last decade for students between the </a:t>
            </a:r>
            <a:br>
              <a:rPr lang="en-US" sz="2600" dirty="0">
                <a:ea typeface="Verdana" panose="020B0604030504040204" pitchFamily="34" charset="0"/>
                <a:cs typeface="Verdana" panose="020B0604030504040204" pitchFamily="34" charset="0"/>
              </a:rPr>
            </a:br>
            <a:r>
              <a:rPr lang="en-US" sz="2600" dirty="0">
                <a:ea typeface="Verdana" panose="020B0604030504040204" pitchFamily="34" charset="0"/>
                <a:cs typeface="Verdana" panose="020B0604030504040204" pitchFamily="34" charset="0"/>
              </a:rPr>
              <a:t>ages of 40  to 64.  </a:t>
            </a:r>
            <a:endParaRPr lang="en-US" dirty="0">
              <a:ea typeface="Verdana" panose="020B0604030504040204" pitchFamily="34" charset="0"/>
              <a:cs typeface="Verdana" panose="020B0604030504040204" pitchFamily="34" charset="0"/>
            </a:endParaRPr>
          </a:p>
          <a:p>
            <a:pPr lvl="1">
              <a:buFont typeface="Arial" panose="020B0604020202020204" pitchFamily="34" charset="0"/>
              <a:buChar char="•"/>
            </a:pPr>
            <a:endParaRPr lang="en-US" sz="1200" dirty="0">
              <a:ea typeface="Verdana" panose="020B0604030504040204" pitchFamily="34" charset="0"/>
              <a:cs typeface="Verdana" panose="020B0604030504040204" pitchFamily="34" charset="0"/>
            </a:endParaRPr>
          </a:p>
          <a:p>
            <a:pPr marL="857250" lvl="2" indent="0">
              <a:buNone/>
            </a:pPr>
            <a:r>
              <a:rPr lang="en-US" sz="2000" i="1" dirty="0">
                <a:ea typeface="Verdana" panose="020B0604030504040204" pitchFamily="34" charset="0"/>
                <a:cs typeface="Verdana" panose="020B0604030504040204" pitchFamily="34" charset="0"/>
              </a:rPr>
              <a:t>                                                                                              </a:t>
            </a:r>
            <a:r>
              <a:rPr lang="en-US" sz="1200" i="1" dirty="0">
                <a:ea typeface="Verdana" panose="020B0604030504040204" pitchFamily="34" charset="0"/>
                <a:cs typeface="Verdana" panose="020B0604030504040204" pitchFamily="34" charset="0"/>
              </a:rPr>
              <a:t>References:  Fox Business</a:t>
            </a:r>
          </a:p>
          <a:p>
            <a:pPr marL="857250" lvl="2" indent="0">
              <a:buNone/>
            </a:pPr>
            <a:r>
              <a:rPr lang="en-US" altLang="en-US" sz="1200" dirty="0"/>
              <a:t>Source: U.S. Census Bureau, 2006 American Community Survey (ACS)</a:t>
            </a:r>
            <a:endParaRPr lang="en-US" sz="1200" i="1" dirty="0">
              <a:ea typeface="Verdana" panose="020B0604030504040204" pitchFamily="34" charset="0"/>
              <a:cs typeface="Verdana" panose="020B0604030504040204" pitchFamily="34" charset="0"/>
            </a:endParaRPr>
          </a:p>
          <a:p>
            <a:pPr marL="857250" lvl="2" indent="0">
              <a:buNone/>
            </a:pPr>
            <a:endParaRPr lang="en-US" sz="1200" i="1" dirty="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799" y="1879738"/>
            <a:ext cx="2514601" cy="3619648"/>
          </a:xfrm>
          <a:prstGeom prst="rect">
            <a:avLst/>
          </a:prstGeom>
        </p:spPr>
      </p:pic>
    </p:spTree>
    <p:extLst>
      <p:ext uri="{BB962C8B-B14F-4D97-AF65-F5344CB8AC3E}">
        <p14:creationId xmlns:p14="http://schemas.microsoft.com/office/powerpoint/2010/main" val="2229357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52965"/>
            <a:ext cx="9105900" cy="6845012"/>
          </a:xfrm>
          <a:prstGeom prst="rect">
            <a:avLst/>
          </a:prstGeom>
        </p:spPr>
      </p:pic>
      <p:sp>
        <p:nvSpPr>
          <p:cNvPr id="2" name="Title 1"/>
          <p:cNvSpPr>
            <a:spLocks noGrp="1"/>
          </p:cNvSpPr>
          <p:nvPr>
            <p:ph type="title"/>
          </p:nvPr>
        </p:nvSpPr>
        <p:spPr/>
        <p:txBody>
          <a:bodyPr>
            <a:noAutofit/>
          </a:bodyPr>
          <a:lstStyle/>
          <a:p>
            <a:r>
              <a:rPr lang="en-US" sz="4000" b="1" dirty="0">
                <a:latin typeface="Verdana" panose="020B0604030504040204" pitchFamily="34" charset="0"/>
                <a:ea typeface="Verdana" panose="020B0604030504040204" pitchFamily="34" charset="0"/>
                <a:cs typeface="Verdana" panose="020B0604030504040204" pitchFamily="34" charset="0"/>
              </a:rPr>
              <a:t>Boomers Have </a:t>
            </a:r>
            <a:br>
              <a:rPr lang="en-US" sz="4000" b="1" dirty="0">
                <a:latin typeface="Verdana" panose="020B0604030504040204" pitchFamily="34" charset="0"/>
                <a:ea typeface="Verdana" panose="020B0604030504040204" pitchFamily="34" charset="0"/>
                <a:cs typeface="Verdana" panose="020B0604030504040204" pitchFamily="34" charset="0"/>
              </a:rPr>
            </a:br>
            <a:r>
              <a:rPr lang="en-US" sz="4000" b="1" dirty="0">
                <a:latin typeface="Verdana" panose="020B0604030504040204" pitchFamily="34" charset="0"/>
                <a:ea typeface="Verdana" panose="020B0604030504040204" pitchFamily="34" charset="0"/>
                <a:cs typeface="Verdana" panose="020B0604030504040204" pitchFamily="34" charset="0"/>
              </a:rPr>
              <a:t>Intellectual Capital</a:t>
            </a:r>
          </a:p>
        </p:txBody>
      </p:sp>
      <p:sp>
        <p:nvSpPr>
          <p:cNvPr id="3" name="Content Placeholder 2"/>
          <p:cNvSpPr>
            <a:spLocks noGrp="1"/>
          </p:cNvSpPr>
          <p:nvPr>
            <p:ph idx="1"/>
          </p:nvPr>
        </p:nvSpPr>
        <p:spPr>
          <a:xfrm>
            <a:off x="457200" y="1600200"/>
            <a:ext cx="4572000" cy="4876800"/>
          </a:xfrm>
        </p:spPr>
        <p:txBody>
          <a:bodyPr>
            <a:normAutofit/>
          </a:bodyPr>
          <a:lstStyle/>
          <a:p>
            <a:pPr marL="914400" lvl="2" indent="0">
              <a:buNone/>
            </a:pPr>
            <a:endParaRPr lang="en-US" dirty="0">
              <a:ea typeface="Verdana" panose="020B0604030504040204" pitchFamily="34" charset="0"/>
              <a:cs typeface="Verdana" panose="020B0604030504040204" pitchFamily="34" charset="0"/>
            </a:endParaRPr>
          </a:p>
          <a:p>
            <a:pPr marL="0" indent="0">
              <a:buNone/>
            </a:pPr>
            <a:r>
              <a:rPr lang="en-US" b="1" dirty="0">
                <a:ea typeface="Verdana" panose="020B0604030504040204" pitchFamily="34" charset="0"/>
                <a:cs typeface="Verdana" panose="020B0604030504040204" pitchFamily="34" charset="0"/>
              </a:rPr>
              <a:t>Institutional Knowledge</a:t>
            </a:r>
          </a:p>
          <a:p>
            <a:pPr lvl="1">
              <a:buFont typeface="Arial" panose="020B0604020202020204" pitchFamily="34" charset="0"/>
              <a:buChar char="•"/>
            </a:pPr>
            <a:r>
              <a:rPr lang="en-US" sz="2400" dirty="0">
                <a:ea typeface="Verdana" panose="020B0604030504040204" pitchFamily="34" charset="0"/>
                <a:cs typeface="Verdana" panose="020B0604030504040204" pitchFamily="34" charset="0"/>
              </a:rPr>
              <a:t>Proprietary information (competitive advantage)</a:t>
            </a:r>
          </a:p>
          <a:p>
            <a:pPr lvl="1">
              <a:buFont typeface="Arial" panose="020B0604020202020204" pitchFamily="34" charset="0"/>
              <a:buChar char="•"/>
            </a:pPr>
            <a:r>
              <a:rPr lang="en-US" sz="2400" dirty="0">
                <a:ea typeface="Verdana" panose="020B0604030504040204" pitchFamily="34" charset="0"/>
                <a:cs typeface="Verdana" panose="020B0604030504040204" pitchFamily="34" charset="0"/>
              </a:rPr>
              <a:t>Life Experiences</a:t>
            </a:r>
          </a:p>
          <a:p>
            <a:pPr lvl="1">
              <a:buFont typeface="Arial" panose="020B0604020202020204" pitchFamily="34" charset="0"/>
              <a:buChar char="•"/>
            </a:pPr>
            <a:r>
              <a:rPr lang="en-US" sz="2400" dirty="0">
                <a:ea typeface="Verdana" panose="020B0604030504040204" pitchFamily="34" charset="0"/>
                <a:cs typeface="Verdana" panose="020B0604030504040204" pitchFamily="34" charset="0"/>
              </a:rPr>
              <a:t>Work Experience/competencies</a:t>
            </a:r>
          </a:p>
          <a:p>
            <a:pPr lvl="1">
              <a:buFont typeface="Arial" panose="020B0604020202020204" pitchFamily="34" charset="0"/>
              <a:buChar char="•"/>
            </a:pPr>
            <a:r>
              <a:rPr lang="en-US" sz="2400" dirty="0">
                <a:ea typeface="Verdana" panose="020B0604030504040204" pitchFamily="34" charset="0"/>
                <a:cs typeface="Verdana" panose="020B0604030504040204" pitchFamily="34" charset="0"/>
              </a:rPr>
              <a:t>Skills—Best practices</a:t>
            </a:r>
          </a:p>
          <a:p>
            <a:pPr lvl="1">
              <a:buFont typeface="Arial" panose="020B0604020202020204" pitchFamily="34" charset="0"/>
              <a:buChar char="•"/>
            </a:pPr>
            <a:endParaRPr lang="en-US" sz="1200" dirty="0">
              <a:ea typeface="Verdana" panose="020B0604030504040204" pitchFamily="34" charset="0"/>
              <a:cs typeface="Verdana" panose="020B0604030504040204" pitchFamily="34" charset="0"/>
            </a:endParaRPr>
          </a:p>
          <a:p>
            <a:pPr marL="857250" lvl="2" indent="0">
              <a:buNone/>
            </a:pPr>
            <a:r>
              <a:rPr lang="en-US" sz="2000" i="1" dirty="0">
                <a:ea typeface="Verdana" panose="020B0604030504040204" pitchFamily="34" charset="0"/>
                <a:cs typeface="Verdana" panose="020B0604030504040204" pitchFamily="34" charset="0"/>
              </a:rPr>
              <a:t>                                                                                              </a:t>
            </a:r>
            <a:r>
              <a:rPr lang="en-US" sz="1200" i="1" dirty="0">
                <a:ea typeface="Verdana" panose="020B0604030504040204" pitchFamily="34" charset="0"/>
                <a:cs typeface="Verdana" panose="020B0604030504040204" pitchFamily="34" charset="0"/>
              </a:rPr>
              <a:t>Reference:  Fox Business</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438400"/>
            <a:ext cx="341757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0737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1"/>
            <a:ext cx="9144000" cy="6781799"/>
          </a:xfrm>
          <a:prstGeom prst="rect">
            <a:avLst/>
          </a:prstGeom>
        </p:spPr>
      </p:pic>
      <p:sp>
        <p:nvSpPr>
          <p:cNvPr id="2" name="Title 1"/>
          <p:cNvSpPr>
            <a:spLocks noGrp="1"/>
          </p:cNvSpPr>
          <p:nvPr>
            <p:ph type="title"/>
          </p:nvPr>
        </p:nvSpPr>
        <p:spPr/>
        <p:txBody>
          <a:bodyPr/>
          <a:lstStyle/>
          <a:p>
            <a:r>
              <a:rPr lang="en-US" b="1" dirty="0"/>
              <a:t>Top Skills Leaving With Boomers</a:t>
            </a:r>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57200" y="1676400"/>
            <a:ext cx="7315200" cy="4609432"/>
          </a:xfrm>
        </p:spPr>
      </p:pic>
      <p:sp>
        <p:nvSpPr>
          <p:cNvPr id="4" name="TextBox 3"/>
          <p:cNvSpPr txBox="1"/>
          <p:nvPr/>
        </p:nvSpPr>
        <p:spPr>
          <a:xfrm>
            <a:off x="1371600" y="6248400"/>
            <a:ext cx="6024406" cy="261610"/>
          </a:xfrm>
          <a:prstGeom prst="rect">
            <a:avLst/>
          </a:prstGeom>
          <a:noFill/>
        </p:spPr>
        <p:txBody>
          <a:bodyPr wrap="none" rtlCol="0">
            <a:spAutoFit/>
          </a:bodyPr>
          <a:lstStyle/>
          <a:p>
            <a:r>
              <a:rPr lang="en-US" sz="1100" dirty="0"/>
              <a:t>Society for Human Resource Management. (2012) </a:t>
            </a:r>
            <a:r>
              <a:rPr lang="en-US" sz="1100" i="1" dirty="0"/>
              <a:t>SHRM-AARP strategic workforce planning</a:t>
            </a:r>
            <a:r>
              <a:rPr lang="en-US" sz="1100" dirty="0"/>
              <a:t>. (Survey).</a:t>
            </a:r>
          </a:p>
        </p:txBody>
      </p:sp>
    </p:spTree>
    <p:extLst>
      <p:ext uri="{BB962C8B-B14F-4D97-AF65-F5344CB8AC3E}">
        <p14:creationId xmlns:p14="http://schemas.microsoft.com/office/powerpoint/2010/main" val="654704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52965"/>
            <a:ext cx="9105900" cy="6845012"/>
          </a:xfrm>
          <a:prstGeom prst="rect">
            <a:avLst/>
          </a:prstGeom>
        </p:spPr>
      </p:pic>
      <p:sp>
        <p:nvSpPr>
          <p:cNvPr id="2" name="Title 1"/>
          <p:cNvSpPr>
            <a:spLocks noGrp="1"/>
          </p:cNvSpPr>
          <p:nvPr>
            <p:ph type="title"/>
          </p:nvPr>
        </p:nvSpPr>
        <p:spPr/>
        <p:txBody>
          <a:bodyPr>
            <a:normAutofit/>
          </a:bodyPr>
          <a:lstStyle/>
          <a:p>
            <a:r>
              <a:rPr lang="en-US" sz="4000" b="1" dirty="0">
                <a:latin typeface="Verdana" panose="020B0604030504040204" pitchFamily="34" charset="0"/>
                <a:ea typeface="Verdana" panose="020B0604030504040204" pitchFamily="34" charset="0"/>
                <a:cs typeface="Verdana" panose="020B0604030504040204" pitchFamily="34" charset="0"/>
              </a:rPr>
              <a:t>Skill Gaps</a:t>
            </a:r>
          </a:p>
        </p:txBody>
      </p:sp>
      <p:sp>
        <p:nvSpPr>
          <p:cNvPr id="4" name="Rectangle 3"/>
          <p:cNvSpPr/>
          <p:nvPr/>
        </p:nvSpPr>
        <p:spPr>
          <a:xfrm>
            <a:off x="609600" y="1201740"/>
            <a:ext cx="7848600" cy="4955203"/>
          </a:xfrm>
          <a:prstGeom prst="rect">
            <a:avLst/>
          </a:prstGeom>
        </p:spPr>
        <p:txBody>
          <a:bodyPr wrap="square">
            <a:spAutoFit/>
          </a:bodyPr>
          <a:lstStyle/>
          <a:p>
            <a:r>
              <a:rPr lang="en-US" sz="3600" b="1" dirty="0"/>
              <a:t>57% </a:t>
            </a:r>
            <a:r>
              <a:rPr lang="en-US" sz="3600" dirty="0"/>
              <a:t>reported that </a:t>
            </a:r>
            <a:br>
              <a:rPr lang="en-US" sz="3600" dirty="0"/>
            </a:br>
            <a:r>
              <a:rPr lang="en-US" sz="3600" dirty="0"/>
              <a:t>applicants </a:t>
            </a:r>
            <a:r>
              <a:rPr lang="en-US" sz="3600"/>
              <a:t>were </a:t>
            </a:r>
            <a:br>
              <a:rPr lang="en-US" sz="3600"/>
            </a:br>
            <a:r>
              <a:rPr lang="en-US" sz="3600"/>
              <a:t>lacking </a:t>
            </a:r>
            <a:br>
              <a:rPr lang="en-US" sz="3600" dirty="0"/>
            </a:br>
            <a:r>
              <a:rPr lang="en-US" sz="3600" b="1" dirty="0"/>
              <a:t>basic math skills</a:t>
            </a:r>
            <a:r>
              <a:rPr lang="en-US" sz="3600" dirty="0"/>
              <a:t>, </a:t>
            </a:r>
            <a:br>
              <a:rPr lang="en-US" sz="3600" dirty="0"/>
            </a:br>
            <a:r>
              <a:rPr lang="en-US" sz="3600" dirty="0"/>
              <a:t>up slightly from </a:t>
            </a:r>
            <a:br>
              <a:rPr lang="en-US" sz="3600" dirty="0"/>
            </a:br>
            <a:r>
              <a:rPr lang="en-US" sz="3600" dirty="0"/>
              <a:t>52% in 2012 </a:t>
            </a:r>
            <a:br>
              <a:rPr lang="en-US" sz="2800" dirty="0"/>
            </a:br>
            <a:br>
              <a:rPr lang="en-US" sz="2800" dirty="0"/>
            </a:br>
            <a:br>
              <a:rPr lang="en-US" sz="2400" dirty="0"/>
            </a:br>
            <a:endParaRPr lang="en-US" sz="2400" dirty="0"/>
          </a:p>
          <a:p>
            <a:pPr marL="342900" indent="-342900">
              <a:buFont typeface="Arial" panose="020B0604020202020204" pitchFamily="34" charset="0"/>
              <a:buChar char="•"/>
            </a:pPr>
            <a:endParaRPr lang="en-US" sz="2400" dirty="0"/>
          </a:p>
        </p:txBody>
      </p:sp>
      <p:sp>
        <p:nvSpPr>
          <p:cNvPr id="5" name="TextBox 4"/>
          <p:cNvSpPr txBox="1"/>
          <p:nvPr/>
        </p:nvSpPr>
        <p:spPr>
          <a:xfrm>
            <a:off x="1483597" y="6248400"/>
            <a:ext cx="6024406" cy="261610"/>
          </a:xfrm>
          <a:prstGeom prst="rect">
            <a:avLst/>
          </a:prstGeom>
          <a:noFill/>
        </p:spPr>
        <p:txBody>
          <a:bodyPr wrap="none" rtlCol="0">
            <a:spAutoFit/>
          </a:bodyPr>
          <a:lstStyle/>
          <a:p>
            <a:r>
              <a:rPr lang="en-US" sz="1100" dirty="0"/>
              <a:t>Society for Human Resource Management. (2012) </a:t>
            </a:r>
            <a:r>
              <a:rPr lang="en-US" sz="1100" i="1" dirty="0"/>
              <a:t>SHRM-AARP strategic workforce planning</a:t>
            </a:r>
            <a:r>
              <a:rPr lang="en-US" sz="1100" dirty="0"/>
              <a:t>. (Survey).</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799" y="1201740"/>
            <a:ext cx="3998145" cy="4665660"/>
          </a:xfrm>
          <a:prstGeom prst="rect">
            <a:avLst/>
          </a:prstGeom>
        </p:spPr>
      </p:pic>
    </p:spTree>
    <p:extLst>
      <p:ext uri="{BB962C8B-B14F-4D97-AF65-F5344CB8AC3E}">
        <p14:creationId xmlns:p14="http://schemas.microsoft.com/office/powerpoint/2010/main" val="1265135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Verdana" panose="020B0604030504040204" pitchFamily="34" charset="0"/>
                <a:ea typeface="Verdana" panose="020B0604030504040204" pitchFamily="34" charset="0"/>
                <a:cs typeface="Verdana" panose="020B0604030504040204" pitchFamily="34" charset="0"/>
              </a:rPr>
              <a:t>Skill Gaps</a:t>
            </a:r>
          </a:p>
        </p:txBody>
      </p:sp>
      <p:sp>
        <p:nvSpPr>
          <p:cNvPr id="4" name="Rectangle 3"/>
          <p:cNvSpPr/>
          <p:nvPr/>
        </p:nvSpPr>
        <p:spPr>
          <a:xfrm>
            <a:off x="596153" y="1600200"/>
            <a:ext cx="7848600" cy="1200329"/>
          </a:xfrm>
          <a:prstGeom prst="rect">
            <a:avLst/>
          </a:prstGeom>
        </p:spPr>
        <p:txBody>
          <a:bodyPr wrap="square">
            <a:spAutoFit/>
          </a:bodyPr>
          <a:lstStyle/>
          <a:p>
            <a:r>
              <a:rPr lang="en-US" sz="3600" b="1" dirty="0"/>
              <a:t>46% </a:t>
            </a:r>
            <a:r>
              <a:rPr lang="en-US" sz="3600" dirty="0"/>
              <a:t>reported </a:t>
            </a:r>
            <a:r>
              <a:rPr lang="en-US" sz="3600" b="1" dirty="0"/>
              <a:t>writing in English  </a:t>
            </a:r>
            <a:r>
              <a:rPr lang="en-US" sz="3600" dirty="0"/>
              <a:t>as a deficiency, up from 43% in 2012</a:t>
            </a:r>
          </a:p>
        </p:txBody>
      </p:sp>
      <p:sp>
        <p:nvSpPr>
          <p:cNvPr id="5" name="TextBox 4"/>
          <p:cNvSpPr txBox="1"/>
          <p:nvPr/>
        </p:nvSpPr>
        <p:spPr>
          <a:xfrm>
            <a:off x="1483597" y="6248400"/>
            <a:ext cx="6024406" cy="261610"/>
          </a:xfrm>
          <a:prstGeom prst="rect">
            <a:avLst/>
          </a:prstGeom>
          <a:noFill/>
        </p:spPr>
        <p:txBody>
          <a:bodyPr wrap="none" rtlCol="0">
            <a:spAutoFit/>
          </a:bodyPr>
          <a:lstStyle/>
          <a:p>
            <a:r>
              <a:rPr lang="en-US" sz="1100" dirty="0"/>
              <a:t>Society for Human Resource Management. (2012) </a:t>
            </a:r>
            <a:r>
              <a:rPr lang="en-US" sz="1100" i="1" dirty="0"/>
              <a:t>SHRM-AARP strategic workforce planning</a:t>
            </a:r>
            <a:r>
              <a:rPr lang="en-US" sz="1100" dirty="0"/>
              <a:t>. (Survey).</a:t>
            </a:r>
          </a:p>
        </p:txBody>
      </p:sp>
      <p:sp>
        <p:nvSpPr>
          <p:cNvPr id="7" name="TextBox 6"/>
          <p:cNvSpPr txBox="1"/>
          <p:nvPr/>
        </p:nvSpPr>
        <p:spPr>
          <a:xfrm>
            <a:off x="541615" y="3429000"/>
            <a:ext cx="8258030" cy="2031325"/>
          </a:xfrm>
          <a:prstGeom prst="rect">
            <a:avLst/>
          </a:prstGeom>
          <a:noFill/>
        </p:spPr>
        <p:txBody>
          <a:bodyPr wrap="none" rtlCol="0">
            <a:spAutoFit/>
          </a:bodyPr>
          <a:lstStyle/>
          <a:p>
            <a:r>
              <a:rPr lang="en-US" sz="3600" b="1" dirty="0"/>
              <a:t>41% </a:t>
            </a:r>
            <a:r>
              <a:rPr lang="en-US" sz="3600" dirty="0"/>
              <a:t>said applicants lacked </a:t>
            </a:r>
            <a:r>
              <a:rPr lang="en-US" sz="3600" b="1" dirty="0"/>
              <a:t>English reading </a:t>
            </a:r>
          </a:p>
          <a:p>
            <a:r>
              <a:rPr lang="en-US" sz="3600" b="1" dirty="0"/>
              <a:t>comprehension </a:t>
            </a:r>
            <a:r>
              <a:rPr lang="en-US" sz="3600" dirty="0"/>
              <a:t>skills, up from 39% </a:t>
            </a:r>
          </a:p>
          <a:p>
            <a:r>
              <a:rPr lang="en-US" sz="3600" dirty="0"/>
              <a:t>in 2012</a:t>
            </a:r>
          </a:p>
          <a:p>
            <a:endParaRPr lang="en-US" dirty="0"/>
          </a:p>
        </p:txBody>
      </p:sp>
    </p:spTree>
    <p:extLst>
      <p:ext uri="{BB962C8B-B14F-4D97-AF65-F5344CB8AC3E}">
        <p14:creationId xmlns:p14="http://schemas.microsoft.com/office/powerpoint/2010/main" val="2946279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52965"/>
            <a:ext cx="9105900" cy="6845012"/>
          </a:xfrm>
          <a:prstGeom prst="rect">
            <a:avLst/>
          </a:prstGeom>
        </p:spPr>
      </p:pic>
      <p:sp>
        <p:nvSpPr>
          <p:cNvPr id="2" name="Title 1"/>
          <p:cNvSpPr>
            <a:spLocks noGrp="1"/>
          </p:cNvSpPr>
          <p:nvPr>
            <p:ph type="title"/>
          </p:nvPr>
        </p:nvSpPr>
        <p:spPr/>
        <p:txBody>
          <a:bodyPr>
            <a:normAutofit/>
          </a:bodyPr>
          <a:lstStyle/>
          <a:p>
            <a:r>
              <a:rPr lang="en-US" sz="4000" b="1" dirty="0">
                <a:latin typeface="Verdana" panose="020B0604030504040204" pitchFamily="34" charset="0"/>
                <a:ea typeface="Verdana" panose="020B0604030504040204" pitchFamily="34" charset="0"/>
                <a:cs typeface="Verdana" panose="020B0604030504040204" pitchFamily="34" charset="0"/>
              </a:rPr>
              <a:t>Skill Gaps</a:t>
            </a:r>
          </a:p>
        </p:txBody>
      </p:sp>
      <p:sp>
        <p:nvSpPr>
          <p:cNvPr id="4" name="Rectangle 3"/>
          <p:cNvSpPr/>
          <p:nvPr/>
        </p:nvSpPr>
        <p:spPr>
          <a:xfrm>
            <a:off x="609600" y="1201740"/>
            <a:ext cx="7848600" cy="4893647"/>
          </a:xfrm>
          <a:prstGeom prst="rect">
            <a:avLst/>
          </a:prstGeom>
        </p:spPr>
        <p:txBody>
          <a:bodyPr wrap="square">
            <a:spAutoFit/>
          </a:bodyPr>
          <a:lstStyle/>
          <a:p>
            <a:r>
              <a:rPr lang="en-US" sz="2400" b="1" dirty="0"/>
              <a:t>79% </a:t>
            </a:r>
            <a:r>
              <a:rPr lang="en-US" sz="2400" dirty="0"/>
              <a:t>of </a:t>
            </a:r>
            <a:r>
              <a:rPr lang="en-US" sz="2400" b="1" dirty="0"/>
              <a:t>manufacturing</a:t>
            </a:r>
            <a:r>
              <a:rPr lang="en-US" sz="2400" dirty="0"/>
              <a:t> orgs had difficulty</a:t>
            </a:r>
          </a:p>
          <a:p>
            <a:r>
              <a:rPr lang="en-US" sz="2400" dirty="0"/>
              <a:t>	recruiting for open positions -- up from 67% in 2012</a:t>
            </a:r>
            <a:br>
              <a:rPr lang="en-US" sz="2400" dirty="0"/>
            </a:br>
            <a:endParaRPr lang="en-US" sz="2400" dirty="0"/>
          </a:p>
          <a:p>
            <a:r>
              <a:rPr lang="en-US" sz="2400" b="1" dirty="0"/>
              <a:t>87% </a:t>
            </a:r>
            <a:r>
              <a:rPr lang="en-US" sz="2400" dirty="0"/>
              <a:t>of respondents had difficulty finding qualified applicants for </a:t>
            </a:r>
            <a:r>
              <a:rPr lang="en-US" sz="2400" b="1" dirty="0"/>
              <a:t>high-skilled technical positions</a:t>
            </a:r>
            <a:br>
              <a:rPr lang="en-US" sz="2400" b="1" dirty="0"/>
            </a:br>
            <a:endParaRPr lang="en-US" sz="2400" b="1" dirty="0"/>
          </a:p>
          <a:p>
            <a:r>
              <a:rPr lang="en-US" sz="2400" b="1" dirty="0"/>
              <a:t>92% </a:t>
            </a:r>
            <a:r>
              <a:rPr lang="en-US" sz="2400" dirty="0"/>
              <a:t>of respondents had </a:t>
            </a:r>
            <a:br>
              <a:rPr lang="en-US" sz="2400" dirty="0"/>
            </a:br>
            <a:r>
              <a:rPr lang="en-US" sz="2400" dirty="0"/>
              <a:t>difficulty recruiting </a:t>
            </a:r>
            <a:br>
              <a:rPr lang="en-US" sz="2400" dirty="0"/>
            </a:br>
            <a:r>
              <a:rPr lang="en-US" sz="2400" b="1" dirty="0"/>
              <a:t>scientists</a:t>
            </a:r>
            <a:br>
              <a:rPr lang="en-US" sz="2400" b="1" dirty="0"/>
            </a:br>
            <a:r>
              <a:rPr lang="en-US" sz="2400" b="1" dirty="0"/>
              <a:t> </a:t>
            </a:r>
          </a:p>
          <a:p>
            <a:r>
              <a:rPr lang="en-US" sz="2400" b="1" dirty="0"/>
              <a:t>82% </a:t>
            </a:r>
            <a:r>
              <a:rPr lang="en-US" sz="2400" dirty="0"/>
              <a:t>of respondents had </a:t>
            </a:r>
            <a:br>
              <a:rPr lang="en-US" sz="2400" dirty="0"/>
            </a:br>
            <a:r>
              <a:rPr lang="en-US" sz="2400" dirty="0"/>
              <a:t>difficulty with recruiting </a:t>
            </a:r>
            <a:br>
              <a:rPr lang="en-US" sz="2400" dirty="0"/>
            </a:br>
            <a:r>
              <a:rPr lang="en-US" sz="2400" dirty="0"/>
              <a:t>qualified </a:t>
            </a:r>
            <a:r>
              <a:rPr lang="en-US" sz="2400" b="1" dirty="0"/>
              <a:t>skilled trade workers</a:t>
            </a:r>
          </a:p>
        </p:txBody>
      </p:sp>
      <p:sp>
        <p:nvSpPr>
          <p:cNvPr id="5" name="TextBox 4"/>
          <p:cNvSpPr txBox="1"/>
          <p:nvPr/>
        </p:nvSpPr>
        <p:spPr>
          <a:xfrm>
            <a:off x="1483597" y="6248400"/>
            <a:ext cx="6024406" cy="261610"/>
          </a:xfrm>
          <a:prstGeom prst="rect">
            <a:avLst/>
          </a:prstGeom>
          <a:noFill/>
        </p:spPr>
        <p:txBody>
          <a:bodyPr wrap="none" rtlCol="0">
            <a:spAutoFit/>
          </a:bodyPr>
          <a:lstStyle/>
          <a:p>
            <a:r>
              <a:rPr lang="en-US" sz="1100" dirty="0"/>
              <a:t>Society for Human Resource Management. (2012) </a:t>
            </a:r>
            <a:r>
              <a:rPr lang="en-US" sz="1100" i="1" dirty="0"/>
              <a:t>SHRM-AARP strategic workforce planning</a:t>
            </a:r>
            <a:r>
              <a:rPr lang="en-US" sz="1100" dirty="0"/>
              <a:t>. (Survey).</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4285" y="3067672"/>
            <a:ext cx="4048125" cy="2686050"/>
          </a:xfrm>
          <a:prstGeom prst="rect">
            <a:avLst/>
          </a:prstGeom>
        </p:spPr>
      </p:pic>
    </p:spTree>
    <p:extLst>
      <p:ext uri="{BB962C8B-B14F-4D97-AF65-F5344CB8AC3E}">
        <p14:creationId xmlns:p14="http://schemas.microsoft.com/office/powerpoint/2010/main" val="461421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05900" cy="6845012"/>
          </a:xfrm>
          <a:prstGeom prst="rect">
            <a:avLst/>
          </a:prstGeom>
        </p:spPr>
      </p:pic>
      <p:sp>
        <p:nvSpPr>
          <p:cNvPr id="2" name="Title 1"/>
          <p:cNvSpPr>
            <a:spLocks noGrp="1"/>
          </p:cNvSpPr>
          <p:nvPr>
            <p:ph type="title"/>
          </p:nvPr>
        </p:nvSpPr>
        <p:spPr>
          <a:xfrm>
            <a:off x="457200" y="304800"/>
            <a:ext cx="8229600" cy="1143000"/>
          </a:xfrm>
        </p:spPr>
        <p:txBody>
          <a:bodyPr>
            <a:normAutofit fontScale="90000"/>
          </a:bodyPr>
          <a:lstStyle/>
          <a:p>
            <a:r>
              <a:rPr lang="en-US" b="1" dirty="0">
                <a:latin typeface="Verdana" panose="020B0604030504040204" pitchFamily="34" charset="0"/>
                <a:ea typeface="Verdana" panose="020B0604030504040204" pitchFamily="34" charset="0"/>
                <a:cs typeface="Verdana" panose="020B0604030504040204" pitchFamily="34" charset="0"/>
              </a:rPr>
              <a:t>Top Trends On </a:t>
            </a:r>
            <a:br>
              <a:rPr lang="en-US" b="1" dirty="0">
                <a:latin typeface="Verdana" panose="020B0604030504040204" pitchFamily="34" charset="0"/>
                <a:ea typeface="Verdana" panose="020B0604030504040204" pitchFamily="34" charset="0"/>
                <a:cs typeface="Verdana" panose="020B0604030504040204" pitchFamily="34" charset="0"/>
              </a:rPr>
            </a:br>
            <a:r>
              <a:rPr lang="en-US" b="1" dirty="0">
                <a:latin typeface="Verdana" panose="020B0604030504040204" pitchFamily="34" charset="0"/>
                <a:ea typeface="Verdana" panose="020B0604030504040204" pitchFamily="34" charset="0"/>
                <a:cs typeface="Verdana" panose="020B0604030504040204" pitchFamily="34" charset="0"/>
              </a:rPr>
              <a:t>HR Minds Today</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3000" dirty="0">
                <a:solidFill>
                  <a:srgbClr val="C00000"/>
                </a:solidFill>
                <a:ea typeface="Verdana" panose="020B0604030504040204" pitchFamily="34" charset="0"/>
                <a:cs typeface="Verdana" panose="020B0604030504040204" pitchFamily="34" charset="0"/>
              </a:rPr>
              <a:t>Rising Cost of Employee Healthcare</a:t>
            </a:r>
          </a:p>
          <a:p>
            <a:pPr marL="514350" indent="-514350">
              <a:buFont typeface="+mj-lt"/>
              <a:buAutoNum type="arabicPeriod"/>
            </a:pPr>
            <a:r>
              <a:rPr lang="en-US" sz="3000" dirty="0">
                <a:solidFill>
                  <a:srgbClr val="C00000"/>
                </a:solidFill>
                <a:ea typeface="Verdana" panose="020B0604030504040204" pitchFamily="34" charset="0"/>
                <a:cs typeface="Verdana" panose="020B0604030504040204" pitchFamily="34" charset="0"/>
              </a:rPr>
              <a:t>Healthcare Legislation</a:t>
            </a:r>
          </a:p>
          <a:p>
            <a:pPr marL="514350" indent="-514350">
              <a:buFont typeface="+mj-lt"/>
              <a:buAutoNum type="arabicPeriod"/>
            </a:pPr>
            <a:r>
              <a:rPr lang="en-US" sz="3000" dirty="0">
                <a:ea typeface="Verdana" panose="020B0604030504040204" pitchFamily="34" charset="0"/>
                <a:cs typeface="Verdana" panose="020B0604030504040204" pitchFamily="34" charset="0"/>
              </a:rPr>
              <a:t>Increased Global Competition for Jobs, Market, Talent</a:t>
            </a:r>
          </a:p>
          <a:p>
            <a:pPr marL="514350" indent="-514350">
              <a:buFont typeface="+mj-lt"/>
              <a:buAutoNum type="arabicPeriod"/>
            </a:pPr>
            <a:r>
              <a:rPr lang="en-US" sz="3000" dirty="0">
                <a:ea typeface="Verdana" panose="020B0604030504040204" pitchFamily="34" charset="0"/>
                <a:cs typeface="Verdana" panose="020B0604030504040204" pitchFamily="34" charset="0"/>
              </a:rPr>
              <a:t>Increasing Compliance Complexity</a:t>
            </a:r>
          </a:p>
          <a:p>
            <a:pPr marL="514350" indent="-514350">
              <a:buFont typeface="+mj-lt"/>
              <a:buAutoNum type="arabicPeriod"/>
            </a:pPr>
            <a:r>
              <a:rPr lang="en-US" sz="3000" dirty="0">
                <a:ea typeface="Verdana" panose="020B0604030504040204" pitchFamily="34" charset="0"/>
                <a:cs typeface="Verdana" panose="020B0604030504040204" pitchFamily="34" charset="0"/>
              </a:rPr>
              <a:t>Employee Rights Changes Due To Legislation </a:t>
            </a:r>
            <a:br>
              <a:rPr lang="en-US" sz="3000" dirty="0">
                <a:ea typeface="Verdana" panose="020B0604030504040204" pitchFamily="34" charset="0"/>
                <a:cs typeface="Verdana" panose="020B0604030504040204" pitchFamily="34" charset="0"/>
              </a:rPr>
            </a:br>
            <a:r>
              <a:rPr lang="en-US" sz="3000" dirty="0">
                <a:ea typeface="Verdana" panose="020B0604030504040204" pitchFamily="34" charset="0"/>
                <a:cs typeface="Verdana" panose="020B0604030504040204" pitchFamily="34" charset="0"/>
              </a:rPr>
              <a:t>and Court Filings</a:t>
            </a:r>
          </a:p>
          <a:p>
            <a:pPr marL="514350" indent="-514350">
              <a:buFont typeface="+mj-lt"/>
              <a:buAutoNum type="arabicPeriod"/>
            </a:pPr>
            <a:r>
              <a:rPr lang="en-US" sz="3000" b="1" dirty="0">
                <a:solidFill>
                  <a:schemeClr val="accent6">
                    <a:lumMod val="75000"/>
                  </a:schemeClr>
                </a:solidFill>
                <a:ea typeface="Verdana" panose="020B0604030504040204" pitchFamily="34" charset="0"/>
                <a:cs typeface="Verdana" panose="020B0604030504040204" pitchFamily="34" charset="0"/>
              </a:rPr>
              <a:t>Baby Boomer Exodus </a:t>
            </a:r>
          </a:p>
        </p:txBody>
      </p:sp>
      <p:sp>
        <p:nvSpPr>
          <p:cNvPr id="4" name="TextBox 3"/>
          <p:cNvSpPr txBox="1"/>
          <p:nvPr/>
        </p:nvSpPr>
        <p:spPr>
          <a:xfrm>
            <a:off x="533400" y="5853690"/>
            <a:ext cx="6316537" cy="523220"/>
          </a:xfrm>
          <a:prstGeom prst="rect">
            <a:avLst/>
          </a:prstGeom>
          <a:noFill/>
        </p:spPr>
        <p:txBody>
          <a:bodyPr wrap="none" rtlCol="0">
            <a:spAutoFit/>
          </a:bodyPr>
          <a:lstStyle/>
          <a:p>
            <a:r>
              <a:rPr lang="en-US" sz="1400" dirty="0"/>
              <a:t>Source: Society for Human Resource Management. (May, 2013) </a:t>
            </a:r>
          </a:p>
          <a:p>
            <a:r>
              <a:rPr lang="en-US" sz="1400" dirty="0"/>
              <a:t>SHRM workplace forecast: The top workplace trends according to HR professionals.  </a:t>
            </a:r>
          </a:p>
        </p:txBody>
      </p:sp>
    </p:spTree>
    <p:extLst>
      <p:ext uri="{BB962C8B-B14F-4D97-AF65-F5344CB8AC3E}">
        <p14:creationId xmlns:p14="http://schemas.microsoft.com/office/powerpoint/2010/main" val="569434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1"/>
            <a:ext cx="9144000" cy="6781799"/>
          </a:xfrm>
          <a:prstGeom prst="rect">
            <a:avLst/>
          </a:prstGeom>
        </p:spPr>
      </p:pic>
      <p:sp>
        <p:nvSpPr>
          <p:cNvPr id="2" name="Title 1"/>
          <p:cNvSpPr>
            <a:spLocks noGrp="1"/>
          </p:cNvSpPr>
          <p:nvPr>
            <p:ph type="title"/>
          </p:nvPr>
        </p:nvSpPr>
        <p:spPr/>
        <p:txBody>
          <a:bodyPr>
            <a:normAutofit fontScale="90000"/>
          </a:bodyPr>
          <a:lstStyle/>
          <a:p>
            <a:r>
              <a:rPr lang="en-US" b="1" dirty="0"/>
              <a:t>Top Applied Skills Leaving </a:t>
            </a:r>
            <a:br>
              <a:rPr lang="en-US" b="1" dirty="0"/>
            </a:br>
            <a:r>
              <a:rPr lang="en-US" b="1" dirty="0"/>
              <a:t>With Boomers</a:t>
            </a:r>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09599" y="1524000"/>
            <a:ext cx="7149873" cy="4724400"/>
          </a:xfrm>
        </p:spPr>
      </p:pic>
      <p:sp>
        <p:nvSpPr>
          <p:cNvPr id="4" name="TextBox 3"/>
          <p:cNvSpPr txBox="1"/>
          <p:nvPr/>
        </p:nvSpPr>
        <p:spPr>
          <a:xfrm>
            <a:off x="1483597" y="6248400"/>
            <a:ext cx="6024406" cy="261610"/>
          </a:xfrm>
          <a:prstGeom prst="rect">
            <a:avLst/>
          </a:prstGeom>
          <a:noFill/>
        </p:spPr>
        <p:txBody>
          <a:bodyPr wrap="none" rtlCol="0">
            <a:spAutoFit/>
          </a:bodyPr>
          <a:lstStyle/>
          <a:p>
            <a:r>
              <a:rPr lang="en-US" sz="1100" dirty="0"/>
              <a:t>Society for Human Resource Management. (2012) </a:t>
            </a:r>
            <a:r>
              <a:rPr lang="en-US" sz="1100" i="1" dirty="0"/>
              <a:t>SHRM-AARP strategic workforce planning</a:t>
            </a:r>
            <a:r>
              <a:rPr lang="en-US" sz="1100" dirty="0"/>
              <a:t>. (Survey).</a:t>
            </a:r>
          </a:p>
        </p:txBody>
      </p:sp>
    </p:spTree>
    <p:extLst>
      <p:ext uri="{BB962C8B-B14F-4D97-AF65-F5344CB8AC3E}">
        <p14:creationId xmlns:p14="http://schemas.microsoft.com/office/powerpoint/2010/main" val="2335557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52965"/>
            <a:ext cx="9105900" cy="6845012"/>
          </a:xfrm>
          <a:prstGeom prst="rect">
            <a:avLst/>
          </a:prstGeom>
        </p:spPr>
      </p:pic>
      <p:sp>
        <p:nvSpPr>
          <p:cNvPr id="2" name="Title 1"/>
          <p:cNvSpPr>
            <a:spLocks noGrp="1"/>
          </p:cNvSpPr>
          <p:nvPr>
            <p:ph type="title"/>
          </p:nvPr>
        </p:nvSpPr>
        <p:spPr/>
        <p:txBody>
          <a:bodyPr>
            <a:noAutofit/>
          </a:bodyPr>
          <a:lstStyle/>
          <a:p>
            <a:r>
              <a:rPr lang="en-US" sz="4000" b="1" dirty="0">
                <a:latin typeface="Verdana" panose="020B0604030504040204" pitchFamily="34" charset="0"/>
                <a:ea typeface="Verdana" panose="020B0604030504040204" pitchFamily="34" charset="0"/>
                <a:cs typeface="Verdana" panose="020B0604030504040204" pitchFamily="34" charset="0"/>
              </a:rPr>
              <a:t>Boomers By Org Sector</a:t>
            </a:r>
            <a:endParaRPr lang="en-US" sz="4000" dirty="0"/>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524000" y="1600200"/>
            <a:ext cx="6096000" cy="4888168"/>
          </a:xfrm>
        </p:spPr>
      </p:pic>
    </p:spTree>
    <p:extLst>
      <p:ext uri="{BB962C8B-B14F-4D97-AF65-F5344CB8AC3E}">
        <p14:creationId xmlns:p14="http://schemas.microsoft.com/office/powerpoint/2010/main" val="858737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1"/>
            <a:ext cx="9144000" cy="6781799"/>
          </a:xfrm>
          <a:prstGeom prst="rect">
            <a:avLst/>
          </a:prstGeom>
        </p:spPr>
      </p:pic>
      <p:sp>
        <p:nvSpPr>
          <p:cNvPr id="2" name="Title 1"/>
          <p:cNvSpPr>
            <a:spLocks noGrp="1"/>
          </p:cNvSpPr>
          <p:nvPr>
            <p:ph type="title"/>
          </p:nvPr>
        </p:nvSpPr>
        <p:spPr/>
        <p:txBody>
          <a:bodyPr>
            <a:normAutofit/>
          </a:bodyPr>
          <a:lstStyle/>
          <a:p>
            <a:r>
              <a:rPr lang="en-US" sz="4000" b="1" dirty="0">
                <a:latin typeface="Verdana" panose="020B0604030504040204" pitchFamily="34" charset="0"/>
                <a:ea typeface="Verdana" panose="020B0604030504040204" pitchFamily="34" charset="0"/>
                <a:cs typeface="Verdana" panose="020B0604030504040204" pitchFamily="34" charset="0"/>
              </a:rPr>
              <a:t>Top Boomer Industries</a:t>
            </a:r>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57200" y="1524000"/>
            <a:ext cx="7456488" cy="4648200"/>
          </a:xfrm>
        </p:spPr>
      </p:pic>
    </p:spTree>
    <p:extLst>
      <p:ext uri="{BB962C8B-B14F-4D97-AF65-F5344CB8AC3E}">
        <p14:creationId xmlns:p14="http://schemas.microsoft.com/office/powerpoint/2010/main" val="5461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52965"/>
            <a:ext cx="9105900" cy="6845012"/>
          </a:xfrm>
          <a:prstGeom prst="rect">
            <a:avLst/>
          </a:prstGeom>
        </p:spPr>
      </p:pic>
      <p:sp>
        <p:nvSpPr>
          <p:cNvPr id="2" name="Title 1"/>
          <p:cNvSpPr>
            <a:spLocks noGrp="1"/>
          </p:cNvSpPr>
          <p:nvPr>
            <p:ph type="title"/>
          </p:nvPr>
        </p:nvSpPr>
        <p:spPr/>
        <p:txBody>
          <a:bodyPr>
            <a:normAutofit/>
          </a:bodyPr>
          <a:lstStyle/>
          <a:p>
            <a:r>
              <a:rPr lang="en-US" sz="4000" b="1" dirty="0">
                <a:latin typeface="Verdana" panose="020B0604030504040204" pitchFamily="34" charset="0"/>
                <a:ea typeface="Verdana" panose="020B0604030504040204" pitchFamily="34" charset="0"/>
                <a:cs typeface="Verdana" panose="020B0604030504040204" pitchFamily="34" charset="0"/>
              </a:rPr>
              <a:t>More Boomer Value</a:t>
            </a:r>
          </a:p>
        </p:txBody>
      </p:sp>
      <p:sp>
        <p:nvSpPr>
          <p:cNvPr id="3" name="Content Placeholder 2"/>
          <p:cNvSpPr>
            <a:spLocks noGrp="1"/>
          </p:cNvSpPr>
          <p:nvPr>
            <p:ph idx="1"/>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50+ Workers More Engaged</a:t>
            </a:r>
          </a:p>
          <a:p>
            <a:r>
              <a:rPr lang="en-US" dirty="0">
                <a:latin typeface="Verdana" panose="020B0604030504040204" pitchFamily="34" charset="0"/>
                <a:ea typeface="Verdana" panose="020B0604030504040204" pitchFamily="34" charset="0"/>
                <a:cs typeface="Verdana" panose="020B0604030504040204" pitchFamily="34" charset="0"/>
              </a:rPr>
              <a:t>Open To New Things</a:t>
            </a:r>
          </a:p>
          <a:p>
            <a:r>
              <a:rPr lang="en-US" dirty="0">
                <a:latin typeface="Verdana" panose="020B0604030504040204" pitchFamily="34" charset="0"/>
                <a:ea typeface="Verdana" panose="020B0604030504040204" pitchFamily="34" charset="0"/>
                <a:cs typeface="Verdana" panose="020B0604030504040204" pitchFamily="34" charset="0"/>
              </a:rPr>
              <a:t>Ready To Give Back</a:t>
            </a:r>
          </a:p>
          <a:p>
            <a:r>
              <a:rPr lang="en-US" dirty="0">
                <a:latin typeface="Verdana" panose="020B0604030504040204" pitchFamily="34" charset="0"/>
                <a:ea typeface="Verdana" panose="020B0604030504040204" pitchFamily="34" charset="0"/>
                <a:cs typeface="Verdana" panose="020B0604030504040204" pitchFamily="34" charset="0"/>
              </a:rPr>
              <a:t>Ability to Train, Coach &amp; Mentor</a:t>
            </a:r>
          </a:p>
        </p:txBody>
      </p:sp>
      <p:sp>
        <p:nvSpPr>
          <p:cNvPr id="4" name="TextBox 3"/>
          <p:cNvSpPr txBox="1"/>
          <p:nvPr/>
        </p:nvSpPr>
        <p:spPr>
          <a:xfrm>
            <a:off x="1483597" y="6248400"/>
            <a:ext cx="6024406" cy="261610"/>
          </a:xfrm>
          <a:prstGeom prst="rect">
            <a:avLst/>
          </a:prstGeom>
          <a:noFill/>
        </p:spPr>
        <p:txBody>
          <a:bodyPr wrap="none" rtlCol="0">
            <a:spAutoFit/>
          </a:bodyPr>
          <a:lstStyle/>
          <a:p>
            <a:r>
              <a:rPr lang="en-US" sz="1100" dirty="0"/>
              <a:t>Society for Human Resource Management. (2012) </a:t>
            </a:r>
            <a:r>
              <a:rPr lang="en-US" sz="1100" i="1" dirty="0"/>
              <a:t>SHRM-AARP strategic workforce planning</a:t>
            </a:r>
            <a:r>
              <a:rPr lang="en-US" sz="1100" dirty="0"/>
              <a:t>. (Survey).</a:t>
            </a:r>
          </a:p>
        </p:txBody>
      </p:sp>
    </p:spTree>
    <p:extLst>
      <p:ext uri="{BB962C8B-B14F-4D97-AF65-F5344CB8AC3E}">
        <p14:creationId xmlns:p14="http://schemas.microsoft.com/office/powerpoint/2010/main" val="3461534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400"/>
            <a:ext cx="9105900" cy="6845012"/>
          </a:xfrm>
          <a:prstGeom prst="rect">
            <a:avLst/>
          </a:prstGeom>
        </p:spPr>
      </p:pic>
      <p:sp>
        <p:nvSpPr>
          <p:cNvPr id="2" name="Title 1"/>
          <p:cNvSpPr>
            <a:spLocks noGrp="1"/>
          </p:cNvSpPr>
          <p:nvPr>
            <p:ph type="title"/>
          </p:nvPr>
        </p:nvSpPr>
        <p:spPr/>
        <p:txBody>
          <a:bodyPr>
            <a:normAutofit fontScale="90000"/>
          </a:bodyPr>
          <a:lstStyle/>
          <a:p>
            <a:r>
              <a:rPr lang="en-US" b="1" dirty="0">
                <a:latin typeface="Verdana" panose="020B0604030504040204" pitchFamily="34" charset="0"/>
                <a:ea typeface="Verdana" panose="020B0604030504040204" pitchFamily="34" charset="0"/>
                <a:cs typeface="Verdana" panose="020B0604030504040204" pitchFamily="34" charset="0"/>
              </a:rPr>
              <a:t>Orgs Will Miss The Boomers</a:t>
            </a:r>
          </a:p>
        </p:txBody>
      </p:sp>
      <p:pic>
        <p:nvPicPr>
          <p:cNvPr id="7"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85800" y="1676400"/>
            <a:ext cx="7738693" cy="4525963"/>
          </a:xfrm>
        </p:spPr>
      </p:pic>
      <p:sp>
        <p:nvSpPr>
          <p:cNvPr id="4" name="TextBox 3"/>
          <p:cNvSpPr txBox="1"/>
          <p:nvPr/>
        </p:nvSpPr>
        <p:spPr>
          <a:xfrm>
            <a:off x="1483597" y="6248400"/>
            <a:ext cx="6024406" cy="261610"/>
          </a:xfrm>
          <a:prstGeom prst="rect">
            <a:avLst/>
          </a:prstGeom>
          <a:noFill/>
        </p:spPr>
        <p:txBody>
          <a:bodyPr wrap="none" rtlCol="0">
            <a:spAutoFit/>
          </a:bodyPr>
          <a:lstStyle/>
          <a:p>
            <a:r>
              <a:rPr lang="en-US" sz="1100" dirty="0"/>
              <a:t>Society for Human Resource Management. (2012) </a:t>
            </a:r>
            <a:r>
              <a:rPr lang="en-US" sz="1100" i="1" dirty="0"/>
              <a:t>SHRM-AARP strategic workforce planning</a:t>
            </a:r>
            <a:r>
              <a:rPr lang="en-US" sz="1100" dirty="0"/>
              <a:t>. (Survey).</a:t>
            </a:r>
          </a:p>
        </p:txBody>
      </p:sp>
    </p:spTree>
    <p:extLst>
      <p:ext uri="{BB962C8B-B14F-4D97-AF65-F5344CB8AC3E}">
        <p14:creationId xmlns:p14="http://schemas.microsoft.com/office/powerpoint/2010/main" val="1120799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400"/>
            <a:ext cx="9105900" cy="6845012"/>
          </a:xfrm>
          <a:prstGeom prst="rect">
            <a:avLst/>
          </a:prstGeom>
        </p:spPr>
      </p:pic>
      <p:sp>
        <p:nvSpPr>
          <p:cNvPr id="2" name="Title 1"/>
          <p:cNvSpPr>
            <a:spLocks noGrp="1"/>
          </p:cNvSpPr>
          <p:nvPr>
            <p:ph type="title"/>
          </p:nvPr>
        </p:nvSpPr>
        <p:spPr>
          <a:xfrm>
            <a:off x="438150" y="381000"/>
            <a:ext cx="8229600" cy="1143000"/>
          </a:xfrm>
        </p:spPr>
        <p:txBody>
          <a:bodyPr>
            <a:normAutofit fontScale="90000"/>
          </a:bodyPr>
          <a:lstStyle/>
          <a:p>
            <a:r>
              <a:rPr lang="en-US" b="1" dirty="0">
                <a:latin typeface="Verdana" panose="020B0604030504040204" pitchFamily="34" charset="0"/>
                <a:ea typeface="Verdana" panose="020B0604030504040204" pitchFamily="34" charset="0"/>
                <a:cs typeface="Verdana" panose="020B0604030504040204" pitchFamily="34" charset="0"/>
              </a:rPr>
              <a:t>Trends That Exacerbate </a:t>
            </a:r>
            <a:br>
              <a:rPr lang="en-US" b="1" dirty="0">
                <a:latin typeface="Verdana" panose="020B0604030504040204" pitchFamily="34" charset="0"/>
                <a:ea typeface="Verdana" panose="020B0604030504040204" pitchFamily="34" charset="0"/>
                <a:cs typeface="Verdana" panose="020B0604030504040204" pitchFamily="34" charset="0"/>
              </a:rPr>
            </a:br>
            <a:r>
              <a:rPr lang="en-US" b="1" dirty="0">
                <a:latin typeface="Verdana" panose="020B0604030504040204" pitchFamily="34" charset="0"/>
                <a:ea typeface="Verdana" panose="020B0604030504040204" pitchFamily="34" charset="0"/>
                <a:cs typeface="Verdana" panose="020B0604030504040204" pitchFamily="34" charset="0"/>
              </a:rPr>
              <a:t>The Problem </a:t>
            </a:r>
          </a:p>
        </p:txBody>
      </p:sp>
      <p:sp>
        <p:nvSpPr>
          <p:cNvPr id="3" name="Content Placeholder 2"/>
          <p:cNvSpPr>
            <a:spLocks noGrp="1"/>
          </p:cNvSpPr>
          <p:nvPr>
            <p:ph idx="1"/>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Rising Healthcare Costs</a:t>
            </a:r>
          </a:p>
          <a:p>
            <a:r>
              <a:rPr lang="en-US" dirty="0">
                <a:latin typeface="Verdana" panose="020B0604030504040204" pitchFamily="34" charset="0"/>
                <a:ea typeface="Verdana" panose="020B0604030504040204" pitchFamily="34" charset="0"/>
                <a:cs typeface="Verdana" panose="020B0604030504040204" pitchFamily="34" charset="0"/>
              </a:rPr>
              <a:t>More Sandwich Generation</a:t>
            </a:r>
          </a:p>
          <a:p>
            <a:r>
              <a:rPr lang="en-US" dirty="0">
                <a:latin typeface="Verdana" panose="020B0604030504040204" pitchFamily="34" charset="0"/>
                <a:ea typeface="Verdana" panose="020B0604030504040204" pitchFamily="34" charset="0"/>
                <a:cs typeface="Verdana" panose="020B0604030504040204" pitchFamily="34" charset="0"/>
              </a:rPr>
              <a:t>Boomers Putting Off Retirement</a:t>
            </a:r>
          </a:p>
          <a:p>
            <a:r>
              <a:rPr lang="en-US" dirty="0">
                <a:latin typeface="Verdana" panose="020B0604030504040204" pitchFamily="34" charset="0"/>
                <a:ea typeface="Verdana" panose="020B0604030504040204" pitchFamily="34" charset="0"/>
                <a:cs typeface="Verdana" panose="020B0604030504040204" pitchFamily="34" charset="0"/>
              </a:rPr>
              <a:t>Retirement Funding</a:t>
            </a:r>
          </a:p>
          <a:p>
            <a:r>
              <a:rPr lang="en-US" dirty="0">
                <a:latin typeface="Verdana" panose="020B0604030504040204" pitchFamily="34" charset="0"/>
                <a:ea typeface="Verdana" panose="020B0604030504040204" pitchFamily="34" charset="0"/>
                <a:cs typeface="Verdana" panose="020B0604030504040204" pitchFamily="34" charset="0"/>
              </a:rPr>
              <a:t>Gray Ceiling</a:t>
            </a:r>
          </a:p>
        </p:txBody>
      </p:sp>
    </p:spTree>
    <p:extLst>
      <p:ext uri="{BB962C8B-B14F-4D97-AF65-F5344CB8AC3E}">
        <p14:creationId xmlns:p14="http://schemas.microsoft.com/office/powerpoint/2010/main" val="2948606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5" name="Content Placeholder 4"/>
          <p:cNvSpPr>
            <a:spLocks noGrp="1"/>
          </p:cNvSpPr>
          <p:nvPr>
            <p:ph idx="1"/>
          </p:nvPr>
        </p:nvSpPr>
        <p:spPr>
          <a:xfrm>
            <a:off x="457200" y="1600200"/>
            <a:ext cx="8229600" cy="1600200"/>
          </a:xfrm>
        </p:spPr>
        <p:txBody>
          <a:bodyPr>
            <a:normAutofit/>
          </a:bodyPr>
          <a:lstStyle/>
          <a:p>
            <a:pPr marL="0" indent="0" algn="ctr">
              <a:buNone/>
            </a:pPr>
            <a:r>
              <a:rPr lang="en-US" sz="3600" b="1" dirty="0">
                <a:latin typeface="Verdana" panose="020B0604030504040204" pitchFamily="34" charset="0"/>
                <a:ea typeface="Verdana" panose="020B0604030504040204" pitchFamily="34" charset="0"/>
                <a:cs typeface="Verdana" panose="020B0604030504040204" pitchFamily="34" charset="0"/>
              </a:rPr>
              <a:t>So How Will Organizations Close the Boomer Gap? </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1705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05900" cy="6845012"/>
          </a:xfrm>
          <a:prstGeom prst="rect">
            <a:avLst/>
          </a:prstGeom>
        </p:spPr>
      </p:pic>
      <p:sp>
        <p:nvSpPr>
          <p:cNvPr id="2" name="Title 1"/>
          <p:cNvSpPr>
            <a:spLocks noGrp="1"/>
          </p:cNvSpPr>
          <p:nvPr>
            <p:ph type="title"/>
          </p:nvPr>
        </p:nvSpPr>
        <p:spPr/>
        <p:txBody>
          <a:bodyPr>
            <a:noAutofit/>
          </a:bodyPr>
          <a:lstStyle/>
          <a:p>
            <a:r>
              <a:rPr lang="en-US" sz="3800" b="1" dirty="0">
                <a:latin typeface="Verdana" panose="020B0604030504040204" pitchFamily="34" charset="0"/>
                <a:ea typeface="Verdana" panose="020B0604030504040204" pitchFamily="34" charset="0"/>
                <a:cs typeface="Verdana" panose="020B0604030504040204" pitchFamily="34" charset="0"/>
              </a:rPr>
              <a:t>Unfortunately . . .  </a:t>
            </a:r>
            <a:br>
              <a:rPr lang="en-US" sz="3800" b="1" dirty="0">
                <a:latin typeface="Verdana" panose="020B0604030504040204" pitchFamily="34" charset="0"/>
                <a:ea typeface="Verdana" panose="020B0604030504040204" pitchFamily="34" charset="0"/>
                <a:cs typeface="Verdana" panose="020B0604030504040204" pitchFamily="34" charset="0"/>
              </a:rPr>
            </a:br>
            <a:r>
              <a:rPr lang="en-US" sz="3800" b="1" dirty="0">
                <a:latin typeface="Verdana" panose="020B0604030504040204" pitchFamily="34" charset="0"/>
                <a:ea typeface="Verdana" panose="020B0604030504040204" pitchFamily="34" charset="0"/>
                <a:cs typeface="Verdana" panose="020B0604030504040204" pitchFamily="34" charset="0"/>
              </a:rPr>
              <a:t>Most Orgs Don’t Have A Plan</a:t>
            </a: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38200" y="1524000"/>
            <a:ext cx="7239000" cy="4839222"/>
          </a:xfrm>
        </p:spPr>
      </p:pic>
      <p:sp>
        <p:nvSpPr>
          <p:cNvPr id="5" name="TextBox 4"/>
          <p:cNvSpPr txBox="1"/>
          <p:nvPr/>
        </p:nvSpPr>
        <p:spPr>
          <a:xfrm>
            <a:off x="1483597" y="6379205"/>
            <a:ext cx="6024406" cy="261610"/>
          </a:xfrm>
          <a:prstGeom prst="rect">
            <a:avLst/>
          </a:prstGeom>
          <a:noFill/>
        </p:spPr>
        <p:txBody>
          <a:bodyPr wrap="none" rtlCol="0">
            <a:spAutoFit/>
          </a:bodyPr>
          <a:lstStyle/>
          <a:p>
            <a:r>
              <a:rPr lang="en-US" sz="1100" dirty="0"/>
              <a:t>Society for Human Resource Management. (2012) </a:t>
            </a:r>
            <a:r>
              <a:rPr lang="en-US" sz="1100" i="1" dirty="0"/>
              <a:t>SHRM-AARP strategic workforce planning</a:t>
            </a:r>
            <a:r>
              <a:rPr lang="en-US" sz="1100" dirty="0"/>
              <a:t>. (Survey).</a:t>
            </a:r>
          </a:p>
        </p:txBody>
      </p:sp>
    </p:spTree>
    <p:extLst>
      <p:ext uri="{BB962C8B-B14F-4D97-AF65-F5344CB8AC3E}">
        <p14:creationId xmlns:p14="http://schemas.microsoft.com/office/powerpoint/2010/main" val="590362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76200"/>
            <a:ext cx="9118600" cy="6796050"/>
          </a:xfrm>
          <a:prstGeom prst="rect">
            <a:avLst/>
          </a:prstGeom>
        </p:spPr>
      </p:pic>
      <p:sp>
        <p:nvSpPr>
          <p:cNvPr id="2" name="Title 1"/>
          <p:cNvSpPr>
            <a:spLocks noGrp="1"/>
          </p:cNvSpPr>
          <p:nvPr>
            <p:ph type="ctrTitle"/>
          </p:nvPr>
        </p:nvSpPr>
        <p:spPr>
          <a:xfrm>
            <a:off x="685800" y="685801"/>
            <a:ext cx="7772400" cy="1066800"/>
          </a:xfrm>
        </p:spPr>
        <p:txBody>
          <a:bodyPr>
            <a:normAutofit/>
          </a:bodyPr>
          <a:lstStyle/>
          <a:p>
            <a:r>
              <a:rPr lang="en-US" sz="3600" b="1" dirty="0">
                <a:latin typeface="Verdana" panose="020B0604030504040204" pitchFamily="34" charset="0"/>
                <a:ea typeface="Verdana" panose="020B0604030504040204" pitchFamily="34" charset="0"/>
                <a:cs typeface="Verdana" panose="020B0604030504040204" pitchFamily="34" charset="0"/>
              </a:rPr>
              <a:t>What Can Organizations Do?</a:t>
            </a:r>
          </a:p>
        </p:txBody>
      </p:sp>
      <p:sp>
        <p:nvSpPr>
          <p:cNvPr id="3" name="Content Placeholder 2"/>
          <p:cNvSpPr>
            <a:spLocks noGrp="1"/>
          </p:cNvSpPr>
          <p:nvPr>
            <p:ph type="subTitle" idx="1"/>
          </p:nvPr>
        </p:nvSpPr>
        <p:spPr>
          <a:xfrm>
            <a:off x="838200" y="1676400"/>
            <a:ext cx="6400800" cy="4800600"/>
          </a:xfrm>
        </p:spPr>
        <p:txBody>
          <a:bodyPr>
            <a:noAutofit/>
          </a:bodyPr>
          <a:lstStyle/>
          <a:p>
            <a:pPr marL="457200" indent="-457200" algn="l">
              <a:buFont typeface="Arial" panose="020B0604020202020204" pitchFamily="34" charset="0"/>
              <a:buChar char="•"/>
            </a:pPr>
            <a:r>
              <a:rPr lang="en-US" sz="2400" dirty="0">
                <a:solidFill>
                  <a:schemeClr val="tx1"/>
                </a:solidFill>
              </a:rPr>
              <a:t>Conduct strategic workforce planning assessments to identify critical current and future needs.</a:t>
            </a:r>
          </a:p>
          <a:p>
            <a:pPr marL="457200" indent="-457200" algn="l">
              <a:buFont typeface="Arial" panose="020B0604020202020204" pitchFamily="34" charset="0"/>
              <a:buChar char="•"/>
            </a:pPr>
            <a:r>
              <a:rPr lang="en-US" sz="2400" dirty="0">
                <a:solidFill>
                  <a:schemeClr val="tx1"/>
                </a:solidFill>
              </a:rPr>
              <a:t>Identify the gaps created by the workforce needed when compared to the projected workforce in place. </a:t>
            </a:r>
          </a:p>
          <a:p>
            <a:pPr marL="457200" indent="-457200" algn="l">
              <a:buFont typeface="Arial" panose="020B0604020202020204" pitchFamily="34" charset="0"/>
              <a:buChar char="•"/>
            </a:pPr>
            <a:r>
              <a:rPr lang="en-US" sz="2400" dirty="0">
                <a:solidFill>
                  <a:schemeClr val="tx1"/>
                </a:solidFill>
              </a:rPr>
              <a:t>Develop a method for re-defining </a:t>
            </a:r>
            <a:br>
              <a:rPr lang="en-US" sz="2400" dirty="0">
                <a:solidFill>
                  <a:schemeClr val="tx1"/>
                </a:solidFill>
              </a:rPr>
            </a:br>
            <a:r>
              <a:rPr lang="en-US" sz="2400" dirty="0">
                <a:solidFill>
                  <a:schemeClr val="tx1"/>
                </a:solidFill>
              </a:rPr>
              <a:t>corporate culture, job duties, work arrangements, schedules,  support and training, and adjustment in pay and </a:t>
            </a:r>
            <a:br>
              <a:rPr lang="en-US" sz="2400" dirty="0">
                <a:solidFill>
                  <a:schemeClr val="tx1"/>
                </a:solidFill>
              </a:rPr>
            </a:br>
            <a:r>
              <a:rPr lang="en-US" sz="2400" dirty="0">
                <a:solidFill>
                  <a:schemeClr val="tx1"/>
                </a:solidFill>
              </a:rPr>
              <a:t>benefit plan provisions to fill the </a:t>
            </a:r>
            <a:br>
              <a:rPr lang="en-US" sz="2400" dirty="0">
                <a:solidFill>
                  <a:schemeClr val="tx1"/>
                </a:solidFill>
              </a:rPr>
            </a:br>
            <a:r>
              <a:rPr lang="en-US" sz="2400" dirty="0">
                <a:solidFill>
                  <a:schemeClr val="tx1"/>
                </a:solidFill>
              </a:rPr>
              <a:t>identified gaps.</a:t>
            </a:r>
          </a:p>
        </p:txBody>
      </p:sp>
    </p:spTree>
    <p:extLst>
      <p:ext uri="{BB962C8B-B14F-4D97-AF65-F5344CB8AC3E}">
        <p14:creationId xmlns:p14="http://schemas.microsoft.com/office/powerpoint/2010/main" val="3456156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8"/>
            <a:ext cx="9105900" cy="6845012"/>
          </a:xfrm>
          <a:prstGeom prst="rect">
            <a:avLst/>
          </a:prstGeom>
        </p:spPr>
      </p:pic>
      <p:sp>
        <p:nvSpPr>
          <p:cNvPr id="2" name="Title 1"/>
          <p:cNvSpPr>
            <a:spLocks noGrp="1"/>
          </p:cNvSpPr>
          <p:nvPr>
            <p:ph type="title"/>
          </p:nvPr>
        </p:nvSpPr>
        <p:spPr/>
        <p:txBody>
          <a:bodyPr>
            <a:noAutofit/>
          </a:bodyPr>
          <a:lstStyle/>
          <a:p>
            <a:r>
              <a:rPr lang="en-US" sz="3600" b="1" dirty="0">
                <a:latin typeface="Verdana" panose="020B0604030504040204" pitchFamily="34" charset="0"/>
                <a:ea typeface="Verdana" panose="020B0604030504040204" pitchFamily="34" charset="0"/>
                <a:cs typeface="Verdana" panose="020B0604030504040204" pitchFamily="34" charset="0"/>
              </a:rPr>
              <a:t>Most Orgs Not Working to Retain or Recruit Boomers</a:t>
            </a: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474096" y="1600200"/>
            <a:ext cx="6195808" cy="4525963"/>
          </a:xfrm>
        </p:spPr>
      </p:pic>
      <p:sp>
        <p:nvSpPr>
          <p:cNvPr id="5" name="TextBox 4"/>
          <p:cNvSpPr txBox="1"/>
          <p:nvPr/>
        </p:nvSpPr>
        <p:spPr>
          <a:xfrm>
            <a:off x="1483597" y="6248400"/>
            <a:ext cx="6024406" cy="261610"/>
          </a:xfrm>
          <a:prstGeom prst="rect">
            <a:avLst/>
          </a:prstGeom>
          <a:noFill/>
        </p:spPr>
        <p:txBody>
          <a:bodyPr wrap="none" rtlCol="0">
            <a:spAutoFit/>
          </a:bodyPr>
          <a:lstStyle/>
          <a:p>
            <a:r>
              <a:rPr lang="en-US" sz="1100" dirty="0"/>
              <a:t>Society for Human Resource Management. (2012) </a:t>
            </a:r>
            <a:r>
              <a:rPr lang="en-US" sz="1100" i="1" dirty="0"/>
              <a:t>SHRM-AARP strategic workforce planning</a:t>
            </a:r>
            <a:r>
              <a:rPr lang="en-US" sz="1100" dirty="0"/>
              <a:t>. (Survey).</a:t>
            </a:r>
          </a:p>
        </p:txBody>
      </p:sp>
    </p:spTree>
    <p:extLst>
      <p:ext uri="{BB962C8B-B14F-4D97-AF65-F5344CB8AC3E}">
        <p14:creationId xmlns:p14="http://schemas.microsoft.com/office/powerpoint/2010/main" val="3626840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0"/>
            <a:ext cx="9105900" cy="6845012"/>
          </a:xfrm>
          <a:prstGeom prst="rect">
            <a:avLst/>
          </a:prstGeom>
        </p:spPr>
      </p:pic>
      <p:sp>
        <p:nvSpPr>
          <p:cNvPr id="2" name="Title 1"/>
          <p:cNvSpPr>
            <a:spLocks noGrp="1"/>
          </p:cNvSpPr>
          <p:nvPr>
            <p:ph type="title"/>
          </p:nvPr>
        </p:nvSpPr>
        <p:spPr>
          <a:xfrm>
            <a:off x="457200" y="304800"/>
            <a:ext cx="8229600" cy="1143000"/>
          </a:xfrm>
        </p:spPr>
        <p:txBody>
          <a:bodyPr>
            <a:normAutofit/>
          </a:bodyPr>
          <a:lstStyle/>
          <a:p>
            <a:r>
              <a:rPr lang="en-US" sz="4000" b="1" dirty="0">
                <a:latin typeface="Verdana" panose="020B0604030504040204" pitchFamily="34" charset="0"/>
                <a:ea typeface="Verdana" panose="020B0604030504040204" pitchFamily="34" charset="0"/>
                <a:cs typeface="Verdana" panose="020B0604030504040204" pitchFamily="34" charset="0"/>
              </a:rPr>
              <a:t>Top Trends Beyond 2013</a:t>
            </a:r>
          </a:p>
        </p:txBody>
      </p:sp>
      <p:sp>
        <p:nvSpPr>
          <p:cNvPr id="3" name="Content Placeholder 2"/>
          <p:cNvSpPr>
            <a:spLocks noGrp="1"/>
          </p:cNvSpPr>
          <p:nvPr>
            <p:ph idx="1"/>
          </p:nvPr>
        </p:nvSpPr>
        <p:spPr>
          <a:xfrm>
            <a:off x="457200" y="1447800"/>
            <a:ext cx="8229600" cy="4525963"/>
          </a:xfrm>
        </p:spPr>
        <p:txBody>
          <a:bodyPr>
            <a:normAutofit fontScale="92500"/>
          </a:bodyPr>
          <a:lstStyle/>
          <a:p>
            <a:pPr marL="514350" indent="-514350">
              <a:buFont typeface="+mj-lt"/>
              <a:buAutoNum type="arabicPeriod"/>
            </a:pPr>
            <a:r>
              <a:rPr lang="en-US" dirty="0">
                <a:solidFill>
                  <a:srgbClr val="C00000"/>
                </a:solidFill>
                <a:ea typeface="Verdana" panose="020B0604030504040204" pitchFamily="34" charset="0"/>
                <a:cs typeface="Verdana" panose="020B0604030504040204" pitchFamily="34" charset="0"/>
              </a:rPr>
              <a:t>Rising Cost of Employee Healthcare</a:t>
            </a:r>
          </a:p>
          <a:p>
            <a:pPr marL="514350" indent="-514350">
              <a:buFont typeface="+mj-lt"/>
              <a:buAutoNum type="arabicPeriod"/>
            </a:pPr>
            <a:r>
              <a:rPr lang="en-US" dirty="0">
                <a:solidFill>
                  <a:srgbClr val="C00000"/>
                </a:solidFill>
                <a:ea typeface="Verdana" panose="020B0604030504040204" pitchFamily="34" charset="0"/>
                <a:cs typeface="Verdana" panose="020B0604030504040204" pitchFamily="34" charset="0"/>
              </a:rPr>
              <a:t>Healthcare Legislation</a:t>
            </a:r>
          </a:p>
          <a:p>
            <a:pPr marL="514350" indent="-514350">
              <a:buFont typeface="+mj-lt"/>
              <a:buAutoNum type="arabicPeriod"/>
            </a:pPr>
            <a:r>
              <a:rPr lang="en-US" dirty="0">
                <a:solidFill>
                  <a:srgbClr val="C00000"/>
                </a:solidFill>
                <a:ea typeface="Verdana" panose="020B0604030504040204" pitchFamily="34" charset="0"/>
                <a:cs typeface="Verdana" panose="020B0604030504040204" pitchFamily="34" charset="0"/>
              </a:rPr>
              <a:t>Shortage of Skilled Workers</a:t>
            </a:r>
          </a:p>
          <a:p>
            <a:pPr marL="514350" indent="-514350">
              <a:buFont typeface="+mj-lt"/>
              <a:buAutoNum type="arabicPeriod"/>
            </a:pPr>
            <a:r>
              <a:rPr lang="en-US" b="1" dirty="0">
                <a:solidFill>
                  <a:schemeClr val="accent6">
                    <a:lumMod val="75000"/>
                  </a:schemeClr>
                </a:solidFill>
                <a:ea typeface="Verdana" panose="020B0604030504040204" pitchFamily="34" charset="0"/>
                <a:cs typeface="Verdana" panose="020B0604030504040204" pitchFamily="34" charset="0"/>
              </a:rPr>
              <a:t>Baby Boomer Exodus</a:t>
            </a:r>
          </a:p>
          <a:p>
            <a:pPr marL="514350" indent="-514350">
              <a:buFont typeface="+mj-lt"/>
              <a:buAutoNum type="arabicPeriod"/>
            </a:pPr>
            <a:r>
              <a:rPr lang="en-US" dirty="0">
                <a:ea typeface="Verdana" panose="020B0604030504040204" pitchFamily="34" charset="0"/>
                <a:cs typeface="Verdana" panose="020B0604030504040204" pitchFamily="34" charset="0"/>
              </a:rPr>
              <a:t>Outcome of Presidential/Congressional Elections</a:t>
            </a:r>
          </a:p>
          <a:p>
            <a:pPr marL="514350" indent="-514350">
              <a:buFont typeface="+mj-lt"/>
              <a:buAutoNum type="arabicPeriod"/>
            </a:pPr>
            <a:r>
              <a:rPr lang="en-US" dirty="0">
                <a:ea typeface="Verdana" panose="020B0604030504040204" pitchFamily="34" charset="0"/>
                <a:cs typeface="Verdana" panose="020B0604030504040204" pitchFamily="34" charset="0"/>
              </a:rPr>
              <a:t>Lack of STEM Graduates Compared to </a:t>
            </a:r>
            <a:br>
              <a:rPr lang="en-US" dirty="0">
                <a:ea typeface="Verdana" panose="020B0604030504040204" pitchFamily="34" charset="0"/>
                <a:cs typeface="Verdana" panose="020B0604030504040204" pitchFamily="34" charset="0"/>
              </a:rPr>
            </a:br>
            <a:r>
              <a:rPr lang="en-US" dirty="0">
                <a:ea typeface="Verdana" panose="020B0604030504040204" pitchFamily="34" charset="0"/>
                <a:cs typeface="Verdana" panose="020B0604030504040204" pitchFamily="34" charset="0"/>
              </a:rPr>
              <a:t>Other Countries</a:t>
            </a:r>
          </a:p>
          <a:p>
            <a:pPr marL="514350" indent="-514350">
              <a:buFont typeface="+mj-lt"/>
              <a:buAutoNum type="arabicPeriod"/>
            </a:pPr>
            <a:r>
              <a:rPr lang="en-US" dirty="0">
                <a:solidFill>
                  <a:srgbClr val="C00000"/>
                </a:solidFill>
                <a:ea typeface="Verdana" panose="020B0604030504040204" pitchFamily="34" charset="0"/>
                <a:cs typeface="Verdana" panose="020B0604030504040204" pitchFamily="34" charset="0"/>
              </a:rPr>
              <a:t>Decline in Employees’ Retirement Savings</a:t>
            </a:r>
          </a:p>
        </p:txBody>
      </p:sp>
      <p:sp>
        <p:nvSpPr>
          <p:cNvPr id="4" name="TextBox 3"/>
          <p:cNvSpPr txBox="1"/>
          <p:nvPr/>
        </p:nvSpPr>
        <p:spPr>
          <a:xfrm>
            <a:off x="533400" y="5850367"/>
            <a:ext cx="6316537" cy="523220"/>
          </a:xfrm>
          <a:prstGeom prst="rect">
            <a:avLst/>
          </a:prstGeom>
          <a:noFill/>
        </p:spPr>
        <p:txBody>
          <a:bodyPr wrap="none" rtlCol="0">
            <a:spAutoFit/>
          </a:bodyPr>
          <a:lstStyle/>
          <a:p>
            <a:r>
              <a:rPr lang="en-US" sz="1400" dirty="0"/>
              <a:t>Source: Society for Human Resource Management. (May, 2013) </a:t>
            </a:r>
          </a:p>
          <a:p>
            <a:r>
              <a:rPr lang="en-US" sz="1400" dirty="0"/>
              <a:t>SHRM workplace forecast: The top workplace trends according to HR professionals.  </a:t>
            </a:r>
          </a:p>
        </p:txBody>
      </p:sp>
    </p:spTree>
    <p:extLst>
      <p:ext uri="{BB962C8B-B14F-4D97-AF65-F5344CB8AC3E}">
        <p14:creationId xmlns:p14="http://schemas.microsoft.com/office/powerpoint/2010/main" val="4650430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899"/>
            <a:ext cx="9144000" cy="6756879"/>
          </a:xfrm>
          <a:prstGeom prst="rect">
            <a:avLst/>
          </a:prstGeom>
        </p:spPr>
      </p:pic>
      <p:sp>
        <p:nvSpPr>
          <p:cNvPr id="2" name="Title 1"/>
          <p:cNvSpPr>
            <a:spLocks noGrp="1"/>
          </p:cNvSpPr>
          <p:nvPr>
            <p:ph type="ctrTitle"/>
          </p:nvPr>
        </p:nvSpPr>
        <p:spPr>
          <a:xfrm>
            <a:off x="650965" y="533400"/>
            <a:ext cx="7772400" cy="1600200"/>
          </a:xfrm>
        </p:spPr>
        <p:txBody>
          <a:bodyPr>
            <a:normAutofit/>
          </a:bodyPr>
          <a:lstStyle/>
          <a:p>
            <a:r>
              <a:rPr lang="en-US" sz="4000" b="1" dirty="0">
                <a:latin typeface="Verdana" panose="020B0604030504040204" pitchFamily="34" charset="0"/>
                <a:ea typeface="Verdana" panose="020B0604030504040204" pitchFamily="34" charset="0"/>
                <a:cs typeface="Verdana" panose="020B0604030504040204" pitchFamily="34" charset="0"/>
              </a:rPr>
              <a:t>Retirement</a:t>
            </a:r>
          </a:p>
        </p:txBody>
      </p:sp>
      <p:sp>
        <p:nvSpPr>
          <p:cNvPr id="3" name="Subtitle 2"/>
          <p:cNvSpPr>
            <a:spLocks noGrp="1"/>
          </p:cNvSpPr>
          <p:nvPr>
            <p:ph type="subTitle" idx="1"/>
          </p:nvPr>
        </p:nvSpPr>
        <p:spPr>
          <a:xfrm>
            <a:off x="533400" y="1981200"/>
            <a:ext cx="6629400" cy="1752600"/>
          </a:xfrm>
        </p:spPr>
        <p:txBody>
          <a:bodyPr>
            <a:normAutofit/>
          </a:bodyPr>
          <a:lstStyle/>
          <a:p>
            <a:pPr algn="l"/>
            <a:r>
              <a:rPr lang="en-US" dirty="0">
                <a:solidFill>
                  <a:schemeClr val="tx1"/>
                </a:solidFill>
              </a:rPr>
              <a:t>The traditional vision of retirement is </a:t>
            </a:r>
          </a:p>
          <a:p>
            <a:pPr algn="l"/>
            <a:r>
              <a:rPr lang="en-US" dirty="0">
                <a:solidFill>
                  <a:schemeClr val="tx1"/>
                </a:solidFill>
              </a:rPr>
              <a:t>that it is a one-time all or </a:t>
            </a:r>
          </a:p>
          <a:p>
            <a:pPr algn="l"/>
            <a:r>
              <a:rPr lang="en-US" dirty="0">
                <a:solidFill>
                  <a:schemeClr val="tx1"/>
                </a:solidFill>
              </a:rPr>
              <a:t>nothing event.</a:t>
            </a:r>
          </a:p>
          <a:p>
            <a:pPr algn="l"/>
            <a:endParaRPr lang="en-US" dirty="0"/>
          </a:p>
        </p:txBody>
      </p:sp>
      <p:sp>
        <p:nvSpPr>
          <p:cNvPr id="4" name="TextBox 3"/>
          <p:cNvSpPr txBox="1"/>
          <p:nvPr/>
        </p:nvSpPr>
        <p:spPr>
          <a:xfrm>
            <a:off x="574766" y="3962400"/>
            <a:ext cx="7924799" cy="1569660"/>
          </a:xfrm>
          <a:prstGeom prst="rect">
            <a:avLst/>
          </a:prstGeom>
          <a:noFill/>
        </p:spPr>
        <p:txBody>
          <a:bodyPr wrap="square" rtlCol="0">
            <a:spAutoFit/>
          </a:bodyPr>
          <a:lstStyle/>
          <a:p>
            <a:r>
              <a:rPr lang="en-US" sz="3200" dirty="0"/>
              <a:t>Retirement has become a gradual </a:t>
            </a:r>
          </a:p>
          <a:p>
            <a:r>
              <a:rPr lang="en-US" sz="3200" dirty="0"/>
              <a:t>process made over a longer period </a:t>
            </a:r>
          </a:p>
          <a:p>
            <a:r>
              <a:rPr lang="en-US" sz="3200" dirty="0"/>
              <a:t>of time</a:t>
            </a:r>
            <a:r>
              <a:rPr lang="en-US" dirty="0"/>
              <a:t>.</a:t>
            </a:r>
          </a:p>
        </p:txBody>
      </p:sp>
    </p:spTree>
    <p:extLst>
      <p:ext uri="{BB962C8B-B14F-4D97-AF65-F5344CB8AC3E}">
        <p14:creationId xmlns:p14="http://schemas.microsoft.com/office/powerpoint/2010/main" val="3566080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861"/>
            <a:ext cx="9144000" cy="7050657"/>
          </a:xfrm>
          <a:prstGeom prst="rect">
            <a:avLst/>
          </a:prstGeom>
        </p:spPr>
      </p:pic>
      <p:sp>
        <p:nvSpPr>
          <p:cNvPr id="3" name="Content Placeholder 2"/>
          <p:cNvSpPr>
            <a:spLocks noGrp="1"/>
          </p:cNvSpPr>
          <p:nvPr>
            <p:ph idx="1"/>
          </p:nvPr>
        </p:nvSpPr>
        <p:spPr>
          <a:xfrm>
            <a:off x="457200" y="1600201"/>
            <a:ext cx="7481977" cy="4114799"/>
          </a:xfrm>
        </p:spPr>
        <p:txBody>
          <a:bodyPr/>
          <a:lstStyle/>
          <a:p>
            <a:pPr marL="0" indent="0" algn="r">
              <a:buNone/>
            </a:pPr>
            <a:r>
              <a:rPr lang="en-US" b="1" dirty="0"/>
              <a:t>“The boomers’ biggest impact will be on eliminating the term ‘retirement’ and inventing a new stage of life . . . the new career arc.”</a:t>
            </a:r>
          </a:p>
          <a:p>
            <a:pPr marL="0" indent="0" algn="r">
              <a:buNone/>
            </a:pPr>
            <a:r>
              <a:rPr lang="en-US" b="1" dirty="0"/>
              <a:t>-- </a:t>
            </a:r>
            <a:r>
              <a:rPr lang="en-US" b="1" dirty="0" err="1"/>
              <a:t>Rosabeth</a:t>
            </a:r>
            <a:r>
              <a:rPr lang="en-US" b="1" dirty="0"/>
              <a:t> Moss </a:t>
            </a:r>
            <a:r>
              <a:rPr lang="en-US" b="1" dirty="0" err="1"/>
              <a:t>Kanter</a:t>
            </a:r>
            <a:endParaRPr lang="en-US" b="1" dirty="0"/>
          </a:p>
        </p:txBody>
      </p:sp>
    </p:spTree>
    <p:extLst>
      <p:ext uri="{BB962C8B-B14F-4D97-AF65-F5344CB8AC3E}">
        <p14:creationId xmlns:p14="http://schemas.microsoft.com/office/powerpoint/2010/main" val="7756417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2" name="Title 1"/>
          <p:cNvSpPr>
            <a:spLocks noGrp="1"/>
          </p:cNvSpPr>
          <p:nvPr>
            <p:ph type="title"/>
          </p:nvPr>
        </p:nvSpPr>
        <p:spPr/>
        <p:txBody>
          <a:bodyPr>
            <a:normAutofit/>
          </a:bodyPr>
          <a:lstStyle/>
          <a:p>
            <a:r>
              <a:rPr lang="en-US" sz="4000" b="1" dirty="0">
                <a:latin typeface="Verdana" panose="020B0604030504040204" pitchFamily="34" charset="0"/>
                <a:ea typeface="Verdana" panose="020B0604030504040204" pitchFamily="34" charset="0"/>
                <a:cs typeface="Verdana" panose="020B0604030504040204" pitchFamily="34" charset="0"/>
              </a:rPr>
              <a:t>Schedule/Benefits</a:t>
            </a:r>
          </a:p>
        </p:txBody>
      </p:sp>
      <p:sp>
        <p:nvSpPr>
          <p:cNvPr id="3" name="Content Placeholder 2"/>
          <p:cNvSpPr>
            <a:spLocks noGrp="1"/>
          </p:cNvSpPr>
          <p:nvPr>
            <p:ph idx="1"/>
          </p:nvPr>
        </p:nvSpPr>
        <p:spPr/>
        <p:txBody>
          <a:bodyPr/>
          <a:lstStyle/>
          <a:p>
            <a:r>
              <a:rPr lang="en-US" dirty="0"/>
              <a:t>Flexible or part-time and generous vacation time</a:t>
            </a:r>
          </a:p>
          <a:p>
            <a:r>
              <a:rPr lang="en-US" dirty="0"/>
              <a:t>Benefits like promotions, bonuses, and stock options are not as important to</a:t>
            </a:r>
            <a:br>
              <a:rPr lang="en-US" dirty="0"/>
            </a:br>
            <a:r>
              <a:rPr lang="en-US" dirty="0"/>
              <a:t> older workers </a:t>
            </a:r>
          </a:p>
          <a:p>
            <a:r>
              <a:rPr lang="en-US" dirty="0"/>
              <a:t>Meaningful work and social </a:t>
            </a:r>
            <a:br>
              <a:rPr lang="en-US" dirty="0"/>
            </a:br>
            <a:r>
              <a:rPr lang="en-US" dirty="0"/>
              <a:t>relationships are more </a:t>
            </a:r>
            <a:br>
              <a:rPr lang="en-US" dirty="0"/>
            </a:br>
            <a:r>
              <a:rPr lang="en-US" dirty="0"/>
              <a:t>appealing to older workers</a:t>
            </a:r>
          </a:p>
        </p:txBody>
      </p:sp>
    </p:spTree>
    <p:extLst>
      <p:ext uri="{BB962C8B-B14F-4D97-AF65-F5344CB8AC3E}">
        <p14:creationId xmlns:p14="http://schemas.microsoft.com/office/powerpoint/2010/main" val="912416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9105900" cy="6845012"/>
          </a:xfrm>
          <a:prstGeom prst="rect">
            <a:avLst/>
          </a:prstGeom>
        </p:spPr>
      </p:pic>
      <p:sp>
        <p:nvSpPr>
          <p:cNvPr id="2" name="Title 1"/>
          <p:cNvSpPr>
            <a:spLocks noGrp="1"/>
          </p:cNvSpPr>
          <p:nvPr>
            <p:ph type="title"/>
          </p:nvPr>
        </p:nvSpPr>
        <p:spPr/>
        <p:txBody>
          <a:bodyPr>
            <a:normAutofit/>
          </a:bodyPr>
          <a:lstStyle/>
          <a:p>
            <a:r>
              <a:rPr lang="en-US" sz="4000" b="1" dirty="0">
                <a:latin typeface="Verdana" panose="020B0604030504040204" pitchFamily="34" charset="0"/>
                <a:ea typeface="Verdana" panose="020B0604030504040204" pitchFamily="34" charset="0"/>
                <a:cs typeface="Verdana" panose="020B0604030504040204" pitchFamily="34" charset="0"/>
              </a:rPr>
              <a:t>Job Duties</a:t>
            </a:r>
          </a:p>
        </p:txBody>
      </p:sp>
      <p:sp>
        <p:nvSpPr>
          <p:cNvPr id="3" name="Content Placeholder 2"/>
          <p:cNvSpPr>
            <a:spLocks noGrp="1"/>
          </p:cNvSpPr>
          <p:nvPr>
            <p:ph idx="1"/>
          </p:nvPr>
        </p:nvSpPr>
        <p:spPr/>
        <p:txBody>
          <a:bodyPr/>
          <a:lstStyle/>
          <a:p>
            <a:r>
              <a:rPr lang="en-US" i="1" dirty="0"/>
              <a:t>Empowerment: </a:t>
            </a:r>
            <a:r>
              <a:rPr lang="en-US" dirty="0"/>
              <a:t>older workers like to participate in the decision-making process</a:t>
            </a:r>
          </a:p>
          <a:p>
            <a:r>
              <a:rPr lang="en-US" i="1" dirty="0"/>
              <a:t>Mentoring: </a:t>
            </a:r>
            <a:r>
              <a:rPr lang="en-US" dirty="0"/>
              <a:t>Older workers have wisdom and experience to share </a:t>
            </a:r>
          </a:p>
          <a:p>
            <a:pPr marL="0" indent="0">
              <a:buNone/>
            </a:pPr>
            <a:endParaRPr lang="en-US" dirty="0"/>
          </a:p>
        </p:txBody>
      </p:sp>
    </p:spTree>
    <p:extLst>
      <p:ext uri="{BB962C8B-B14F-4D97-AF65-F5344CB8AC3E}">
        <p14:creationId xmlns:p14="http://schemas.microsoft.com/office/powerpoint/2010/main" val="14778005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12700"/>
            <a:ext cx="9105900" cy="6845012"/>
          </a:xfrm>
          <a:prstGeom prst="rect">
            <a:avLst/>
          </a:prstGeom>
        </p:spPr>
      </p:pic>
      <p:sp>
        <p:nvSpPr>
          <p:cNvPr id="2" name="Title 1"/>
          <p:cNvSpPr>
            <a:spLocks noGrp="1"/>
          </p:cNvSpPr>
          <p:nvPr>
            <p:ph type="title"/>
          </p:nvPr>
        </p:nvSpPr>
        <p:spPr/>
        <p:txBody>
          <a:bodyPr>
            <a:normAutofit/>
          </a:bodyPr>
          <a:lstStyle/>
          <a:p>
            <a:r>
              <a:rPr lang="en-US" sz="4000" b="1" dirty="0">
                <a:latin typeface="Verdana" panose="020B0604030504040204" pitchFamily="34" charset="0"/>
                <a:ea typeface="Verdana" panose="020B0604030504040204" pitchFamily="34" charset="0"/>
                <a:cs typeface="Verdana" panose="020B0604030504040204" pitchFamily="34" charset="0"/>
              </a:rPr>
              <a:t>Corporate Culture</a:t>
            </a:r>
          </a:p>
        </p:txBody>
      </p:sp>
      <p:sp>
        <p:nvSpPr>
          <p:cNvPr id="3" name="Content Placeholder 2"/>
          <p:cNvSpPr>
            <a:spLocks noGrp="1"/>
          </p:cNvSpPr>
          <p:nvPr>
            <p:ph idx="1"/>
          </p:nvPr>
        </p:nvSpPr>
        <p:spPr/>
        <p:txBody>
          <a:bodyPr/>
          <a:lstStyle/>
          <a:p>
            <a:r>
              <a:rPr lang="en-US" i="1" dirty="0"/>
              <a:t>Perception</a:t>
            </a:r>
            <a:r>
              <a:rPr lang="en-US" dirty="0"/>
              <a:t> is that older applicants are over-qualified leading to low retention</a:t>
            </a:r>
          </a:p>
          <a:p>
            <a:r>
              <a:rPr lang="en-US" i="1" dirty="0"/>
              <a:t>Reality</a:t>
            </a:r>
            <a:r>
              <a:rPr lang="en-US" dirty="0"/>
              <a:t> is that younger workers tend to change jobs more frequently</a:t>
            </a:r>
          </a:p>
          <a:p>
            <a:pPr marL="0"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11902201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2" name="Title 1"/>
          <p:cNvSpPr>
            <a:spLocks noGrp="1"/>
          </p:cNvSpPr>
          <p:nvPr>
            <p:ph type="title"/>
          </p:nvPr>
        </p:nvSpPr>
        <p:spPr/>
        <p:txBody>
          <a:bodyPr>
            <a:normAutofit/>
          </a:bodyPr>
          <a:lstStyle/>
          <a:p>
            <a:r>
              <a:rPr lang="en-US" sz="3600" b="1" dirty="0">
                <a:latin typeface="Verdana" panose="020B0604030504040204" pitchFamily="34" charset="0"/>
                <a:ea typeface="Verdana" panose="020B0604030504040204" pitchFamily="34" charset="0"/>
                <a:cs typeface="Verdana" panose="020B0604030504040204" pitchFamily="34" charset="0"/>
              </a:rPr>
              <a:t>What can older employees do?</a:t>
            </a:r>
          </a:p>
        </p:txBody>
      </p:sp>
      <p:sp>
        <p:nvSpPr>
          <p:cNvPr id="3" name="Content Placeholder 2"/>
          <p:cNvSpPr>
            <a:spLocks noGrp="1"/>
          </p:cNvSpPr>
          <p:nvPr>
            <p:ph idx="1"/>
          </p:nvPr>
        </p:nvSpPr>
        <p:spPr>
          <a:xfrm>
            <a:off x="609600" y="1371600"/>
            <a:ext cx="7391400" cy="4525963"/>
          </a:xfrm>
        </p:spPr>
        <p:txBody>
          <a:bodyPr>
            <a:noAutofit/>
          </a:bodyPr>
          <a:lstStyle/>
          <a:p>
            <a:pPr marL="0" indent="0">
              <a:buNone/>
            </a:pPr>
            <a:r>
              <a:rPr lang="en-US" sz="2800" dirty="0"/>
              <a:t>“The young guys speak a different language…</a:t>
            </a:r>
          </a:p>
          <a:p>
            <a:pPr marL="0" indent="0">
              <a:buNone/>
            </a:pPr>
            <a:r>
              <a:rPr lang="en-US" sz="2800" dirty="0"/>
              <a:t>you have to go in and listen carefully to what they are saying so you can learn their language…</a:t>
            </a:r>
          </a:p>
          <a:p>
            <a:pPr marL="0" indent="0">
              <a:buNone/>
            </a:pPr>
            <a:r>
              <a:rPr lang="en-US" sz="2800" dirty="0"/>
              <a:t>you can’t go in and say, this is the way </a:t>
            </a:r>
            <a:br>
              <a:rPr lang="en-US" sz="2800" dirty="0"/>
            </a:br>
            <a:r>
              <a:rPr lang="en-US" sz="2800" dirty="0"/>
              <a:t>we do it….you have to blend in your </a:t>
            </a:r>
          </a:p>
          <a:p>
            <a:pPr marL="0" indent="0">
              <a:buNone/>
            </a:pPr>
            <a:r>
              <a:rPr lang="en-US" sz="2800" dirty="0"/>
              <a:t>knowledge with the ability…</a:t>
            </a:r>
          </a:p>
          <a:p>
            <a:pPr marL="0" indent="0">
              <a:buNone/>
            </a:pPr>
            <a:r>
              <a:rPr lang="en-US" sz="2800" dirty="0"/>
              <a:t>so they can understand and </a:t>
            </a:r>
          </a:p>
          <a:p>
            <a:pPr marL="0" indent="0">
              <a:buNone/>
            </a:pPr>
            <a:r>
              <a:rPr lang="en-US" sz="2800" dirty="0"/>
              <a:t>use what you are trying to </a:t>
            </a:r>
          </a:p>
          <a:p>
            <a:pPr marL="0" indent="0">
              <a:buNone/>
            </a:pPr>
            <a:r>
              <a:rPr lang="en-US" sz="2800" dirty="0"/>
              <a:t>teach them.”</a:t>
            </a:r>
          </a:p>
        </p:txBody>
      </p:sp>
    </p:spTree>
    <p:extLst>
      <p:ext uri="{BB962C8B-B14F-4D97-AF65-F5344CB8AC3E}">
        <p14:creationId xmlns:p14="http://schemas.microsoft.com/office/powerpoint/2010/main" val="17525314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Verdana" panose="020B0604030504040204" pitchFamily="34" charset="0"/>
                <a:ea typeface="Verdana" panose="020B0604030504040204" pitchFamily="34" charset="0"/>
                <a:cs typeface="Verdana" panose="020B0604030504040204" pitchFamily="34" charset="0"/>
              </a:rPr>
              <a:t>Discussion Questions</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861"/>
            <a:ext cx="9144000" cy="7050657"/>
          </a:xfrm>
          <a:prstGeom prst="rect">
            <a:avLst/>
          </a:prstGeom>
        </p:spPr>
      </p:pic>
      <p:sp>
        <p:nvSpPr>
          <p:cNvPr id="3" name="Content Placeholder 2"/>
          <p:cNvSpPr>
            <a:spLocks noGrp="1"/>
          </p:cNvSpPr>
          <p:nvPr>
            <p:ph idx="1"/>
          </p:nvPr>
        </p:nvSpPr>
        <p:spPr/>
        <p:txBody>
          <a:bodyPr/>
          <a:lstStyle/>
          <a:p>
            <a:pPr marL="514350" indent="-514350">
              <a:buFont typeface="+mj-lt"/>
              <a:buAutoNum type="arabicPeriod"/>
            </a:pPr>
            <a:r>
              <a:rPr lang="en-US" dirty="0"/>
              <a:t>What can be done to entice older workers to remain in the workforce?</a:t>
            </a:r>
          </a:p>
          <a:p>
            <a:pPr marL="514350" indent="-514350">
              <a:buFont typeface="+mj-lt"/>
              <a:buAutoNum type="arabicPeriod"/>
            </a:pPr>
            <a:r>
              <a:rPr lang="en-US" dirty="0"/>
              <a:t>Does your organization have the tools to develop a “blended” (traditional &amp; flexible) workforce?</a:t>
            </a:r>
          </a:p>
          <a:p>
            <a:pPr marL="514350" indent="-514350">
              <a:buFont typeface="+mj-lt"/>
              <a:buAutoNum type="arabicPeriod"/>
            </a:pPr>
            <a:r>
              <a:rPr lang="en-US" dirty="0"/>
              <a:t>How can baby boomers be leveraged as a competitive advantage?</a:t>
            </a:r>
          </a:p>
        </p:txBody>
      </p:sp>
      <p:sp>
        <p:nvSpPr>
          <p:cNvPr id="6"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latin typeface="Verdana" panose="020B0604030504040204" pitchFamily="34" charset="0"/>
                <a:ea typeface="Verdana" panose="020B0604030504040204" pitchFamily="34" charset="0"/>
                <a:cs typeface="Verdana" panose="020B0604030504040204" pitchFamily="34" charset="0"/>
              </a:rPr>
              <a:t>Discussion Questions</a:t>
            </a:r>
          </a:p>
        </p:txBody>
      </p:sp>
    </p:spTree>
    <p:extLst>
      <p:ext uri="{BB962C8B-B14F-4D97-AF65-F5344CB8AC3E}">
        <p14:creationId xmlns:p14="http://schemas.microsoft.com/office/powerpoint/2010/main" val="9424130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12700"/>
            <a:ext cx="9105900" cy="6845012"/>
          </a:xfrm>
          <a:prstGeom prst="rect">
            <a:avLst/>
          </a:prstGeom>
        </p:spPr>
      </p:pic>
      <p:sp>
        <p:nvSpPr>
          <p:cNvPr id="2" name="Title 1"/>
          <p:cNvSpPr>
            <a:spLocks noGrp="1"/>
          </p:cNvSpPr>
          <p:nvPr>
            <p:ph type="title"/>
          </p:nvPr>
        </p:nvSpPr>
        <p:spPr/>
        <p:txBody>
          <a:bodyPr/>
          <a:lstStyle/>
          <a:p>
            <a:r>
              <a:rPr lang="en-US" b="1" dirty="0">
                <a:latin typeface="Verdana" panose="020B0604030504040204" pitchFamily="34" charset="0"/>
                <a:ea typeface="Verdana" panose="020B0604030504040204" pitchFamily="34" charset="0"/>
                <a:cs typeface="Verdana" panose="020B0604030504040204" pitchFamily="34" charset="0"/>
              </a:rPr>
              <a:t>References</a:t>
            </a:r>
          </a:p>
        </p:txBody>
      </p:sp>
      <p:sp>
        <p:nvSpPr>
          <p:cNvPr id="3" name="Content Placeholder 2"/>
          <p:cNvSpPr>
            <a:spLocks noGrp="1"/>
          </p:cNvSpPr>
          <p:nvPr>
            <p:ph idx="1"/>
          </p:nvPr>
        </p:nvSpPr>
        <p:spPr/>
        <p:txBody>
          <a:bodyPr>
            <a:noAutofit/>
          </a:bodyPr>
          <a:lstStyle/>
          <a:p>
            <a:pPr marL="0" indent="0">
              <a:buNone/>
            </a:pPr>
            <a:r>
              <a:rPr lang="en-US" sz="2800" dirty="0"/>
              <a:t>Rappaport, A. (Fourth Quarter, 2001) Employer 	strategies for a changing workforce: 	phased retirement and other options. 	Benefits Quarterly. </a:t>
            </a:r>
          </a:p>
          <a:p>
            <a:endParaRPr lang="en-US" sz="2800" dirty="0"/>
          </a:p>
          <a:p>
            <a:pPr marL="0" indent="0">
              <a:buNone/>
            </a:pPr>
            <a:r>
              <a:rPr lang="en-US" sz="2800" dirty="0"/>
              <a:t>Lopez-Pacheo, A. (November, 2013) 	Boomeranging boomers, older workers can 	help solve the labor shortage. Human 	Capital. </a:t>
            </a:r>
          </a:p>
          <a:p>
            <a:endParaRPr lang="en-US" dirty="0"/>
          </a:p>
        </p:txBody>
      </p:sp>
    </p:spTree>
    <p:extLst>
      <p:ext uri="{BB962C8B-B14F-4D97-AF65-F5344CB8AC3E}">
        <p14:creationId xmlns:p14="http://schemas.microsoft.com/office/powerpoint/2010/main" val="30958907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865"/>
            <a:ext cx="9105900" cy="6845012"/>
          </a:xfrm>
          <a:prstGeom prst="rect">
            <a:avLst/>
          </a:prstGeom>
        </p:spPr>
      </p:pic>
      <p:sp>
        <p:nvSpPr>
          <p:cNvPr id="2" name="Title 1"/>
          <p:cNvSpPr>
            <a:spLocks noGrp="1"/>
          </p:cNvSpPr>
          <p:nvPr>
            <p:ph type="title"/>
          </p:nvPr>
        </p:nvSpPr>
        <p:spPr/>
        <p:txBody>
          <a:bodyPr/>
          <a:lstStyle/>
          <a:p>
            <a:r>
              <a:rPr lang="en-US" b="1" dirty="0">
                <a:latin typeface="Verdana" panose="020B0604030504040204" pitchFamily="34" charset="0"/>
                <a:ea typeface="Verdana" panose="020B0604030504040204" pitchFamily="34" charset="0"/>
                <a:cs typeface="Verdana" panose="020B0604030504040204" pitchFamily="34" charset="0"/>
              </a:rPr>
              <a:t>References</a:t>
            </a:r>
            <a:endParaRPr lang="en-US" dirty="0"/>
          </a:p>
        </p:txBody>
      </p:sp>
      <p:sp>
        <p:nvSpPr>
          <p:cNvPr id="3" name="Content Placeholder 2"/>
          <p:cNvSpPr>
            <a:spLocks noGrp="1"/>
          </p:cNvSpPr>
          <p:nvPr>
            <p:ph idx="1"/>
          </p:nvPr>
        </p:nvSpPr>
        <p:spPr>
          <a:xfrm>
            <a:off x="438150" y="1295400"/>
            <a:ext cx="8229600" cy="4525963"/>
          </a:xfrm>
        </p:spPr>
        <p:txBody>
          <a:bodyPr>
            <a:noAutofit/>
          </a:bodyPr>
          <a:lstStyle/>
          <a:p>
            <a:pPr marL="0" indent="0">
              <a:buNone/>
            </a:pPr>
            <a:r>
              <a:rPr lang="en-US" sz="1800" dirty="0"/>
              <a:t>Atkinson, W. (May 25, 2013) Lining up line workers. Retrieved December 18, 2013 	from www.shrm.org.</a:t>
            </a:r>
            <a:br>
              <a:rPr lang="en-US" sz="1800" dirty="0"/>
            </a:br>
            <a:endParaRPr lang="en-US" sz="1800" dirty="0"/>
          </a:p>
          <a:p>
            <a:pPr marL="0" indent="0">
              <a:buNone/>
            </a:pPr>
            <a:r>
              <a:rPr lang="en-US" sz="1800" dirty="0" err="1"/>
              <a:t>Phoel</a:t>
            </a:r>
            <a:r>
              <a:rPr lang="en-US" sz="1800" dirty="0"/>
              <a:t>, C. (2008). How to close the talent gap. </a:t>
            </a:r>
            <a:r>
              <a:rPr lang="en-US" sz="1800" i="1" dirty="0"/>
              <a:t>Harvard Management Update</a:t>
            </a:r>
            <a:r>
              <a:rPr lang="en-US" sz="1800" dirty="0"/>
              <a:t>, </a:t>
            </a:r>
            <a:r>
              <a:rPr lang="en-US" sz="1800" i="1" dirty="0"/>
              <a:t>13</a:t>
            </a:r>
            <a:r>
              <a:rPr lang="en-US" sz="1800" dirty="0"/>
              <a:t>(6), </a:t>
            </a:r>
            <a:br>
              <a:rPr lang="en-US" sz="1800" dirty="0"/>
            </a:br>
            <a:r>
              <a:rPr lang="en-US" sz="1800" dirty="0"/>
              <a:t>	3-5. </a:t>
            </a:r>
          </a:p>
          <a:p>
            <a:pPr marL="0" indent="0">
              <a:buNone/>
            </a:pPr>
            <a:endParaRPr lang="en-US" sz="1800" dirty="0"/>
          </a:p>
          <a:p>
            <a:pPr marL="0" indent="0">
              <a:buNone/>
            </a:pPr>
            <a:r>
              <a:rPr lang="en-US" sz="1800" dirty="0"/>
              <a:t>Reade, N. (2013, August/September). The surprising truth about older workers.  </a:t>
            </a:r>
            <a:r>
              <a:rPr lang="en-US" sz="1800" i="1" dirty="0"/>
              <a:t>AARP 	The Magazine</a:t>
            </a:r>
            <a:r>
              <a:rPr lang="en-US" sz="1800" dirty="0"/>
              <a:t>. Retrieved January 10, 2013 from www.aarp.org.</a:t>
            </a:r>
            <a:br>
              <a:rPr lang="en-US" sz="1800" dirty="0"/>
            </a:br>
            <a:br>
              <a:rPr lang="en-US" sz="1800" dirty="0"/>
            </a:br>
            <a:r>
              <a:rPr lang="en-US" sz="1800" dirty="0"/>
              <a:t>Society for Human Resource Management. (2012) </a:t>
            </a:r>
            <a:r>
              <a:rPr lang="en-US" sz="1800" i="1" dirty="0"/>
              <a:t>SHRM-AARP strategic workforce 	planning</a:t>
            </a:r>
            <a:r>
              <a:rPr lang="en-US" sz="1800" dirty="0"/>
              <a:t>. (Survey). Retrieved  December 7, 2013 from www.shrm.org.</a:t>
            </a:r>
            <a:br>
              <a:rPr lang="en-US" sz="1800" dirty="0"/>
            </a:br>
            <a:endParaRPr lang="en-US" sz="1800" dirty="0"/>
          </a:p>
          <a:p>
            <a:pPr marL="0" indent="0">
              <a:buNone/>
            </a:pPr>
            <a:r>
              <a:rPr lang="en-US" sz="1800" dirty="0"/>
              <a:t>Society for Human Resource Management. (May, 2013) SHRM workplace forecast: The 	top workplace trends according to HR professionals.  Retrieved December 7, 	2013, from www.shrm.org</a:t>
            </a:r>
            <a:r>
              <a:rPr lang="en-US" sz="2000" dirty="0"/>
              <a:t>.</a:t>
            </a:r>
          </a:p>
        </p:txBody>
      </p:sp>
    </p:spTree>
    <p:extLst>
      <p:ext uri="{BB962C8B-B14F-4D97-AF65-F5344CB8AC3E}">
        <p14:creationId xmlns:p14="http://schemas.microsoft.com/office/powerpoint/2010/main" val="32333342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0"/>
            <a:ext cx="9105900" cy="6845012"/>
          </a:xfrm>
          <a:prstGeom prst="rect">
            <a:avLst/>
          </a:prstGeom>
        </p:spPr>
      </p:pic>
      <p:sp>
        <p:nvSpPr>
          <p:cNvPr id="2" name="Title 1"/>
          <p:cNvSpPr>
            <a:spLocks noGrp="1"/>
          </p:cNvSpPr>
          <p:nvPr>
            <p:ph type="ctrTitle"/>
          </p:nvPr>
        </p:nvSpPr>
        <p:spPr>
          <a:xfrm>
            <a:off x="685800" y="304801"/>
            <a:ext cx="7772400" cy="1066799"/>
          </a:xfrm>
        </p:spPr>
        <p:txBody>
          <a:bodyPr>
            <a:normAutofit/>
          </a:bodyPr>
          <a:lstStyle/>
          <a:p>
            <a:r>
              <a:rPr lang="en-US" b="1" dirty="0">
                <a:latin typeface="Verdana" panose="020B0604030504040204" pitchFamily="34" charset="0"/>
                <a:ea typeface="Verdana" panose="020B0604030504040204" pitchFamily="34" charset="0"/>
                <a:cs typeface="Verdana" panose="020B0604030504040204" pitchFamily="34" charset="0"/>
              </a:rPr>
              <a:t>References</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p:cNvSpPr>
            <a:spLocks noGrp="1"/>
          </p:cNvSpPr>
          <p:nvPr>
            <p:ph type="subTitle" idx="1"/>
          </p:nvPr>
        </p:nvSpPr>
        <p:spPr>
          <a:xfrm>
            <a:off x="228600" y="1371600"/>
            <a:ext cx="8458200" cy="4191000"/>
          </a:xfrm>
        </p:spPr>
        <p:txBody>
          <a:bodyPr>
            <a:noAutofit/>
          </a:bodyPr>
          <a:lstStyle/>
          <a:p>
            <a:pPr lvl="1" algn="l"/>
            <a:r>
              <a:rPr lang="en-US" sz="2000" dirty="0">
                <a:solidFill>
                  <a:schemeClr val="tx1"/>
                </a:solidFill>
              </a:rPr>
              <a:t>Pew Research Center. Cohn,D. &amp; Taylor, P. (2010).  </a:t>
            </a:r>
            <a:r>
              <a:rPr lang="en-US" sz="2000" i="1" dirty="0">
                <a:solidFill>
                  <a:schemeClr val="tx1"/>
                </a:solidFill>
              </a:rPr>
              <a:t>Baby</a:t>
            </a:r>
          </a:p>
          <a:p>
            <a:pPr lvl="2" algn="l"/>
            <a:r>
              <a:rPr lang="en-US" sz="2000" i="1" dirty="0">
                <a:solidFill>
                  <a:schemeClr val="tx1"/>
                </a:solidFill>
              </a:rPr>
              <a:t>Boomers approach 65 – glumly</a:t>
            </a:r>
            <a:r>
              <a:rPr lang="en-US" sz="2000" dirty="0">
                <a:solidFill>
                  <a:schemeClr val="tx1"/>
                </a:solidFill>
              </a:rPr>
              <a:t>.  Retrieved 01/02/2013    from http://www.pewsocialtrends.org/files/2010/12/Boomer-Summary-Report-FINAL.pdf</a:t>
            </a:r>
          </a:p>
          <a:p>
            <a:pPr lvl="2" algn="l"/>
            <a:endParaRPr lang="en-US" sz="2000" dirty="0">
              <a:solidFill>
                <a:schemeClr val="tx1"/>
              </a:solidFill>
            </a:endParaRPr>
          </a:p>
          <a:p>
            <a:pPr marL="914400" lvl="1" indent="-457200" algn="l">
              <a:lnSpc>
                <a:spcPct val="115000"/>
              </a:lnSpc>
              <a:spcBef>
                <a:spcPts val="0"/>
              </a:spcBef>
              <a:spcAft>
                <a:spcPts val="1000"/>
              </a:spcAft>
            </a:pPr>
            <a:r>
              <a:rPr lang="en-US" sz="2000" dirty="0">
                <a:solidFill>
                  <a:schemeClr val="tx1"/>
                </a:solidFill>
                <a:ea typeface="Calibri"/>
                <a:cs typeface="Times New Roman"/>
              </a:rPr>
              <a:t>Life Options Institute. Unknown (2008).  </a:t>
            </a:r>
            <a:r>
              <a:rPr lang="en-US" sz="2000" i="1" dirty="0">
                <a:solidFill>
                  <a:schemeClr val="tx1"/>
                </a:solidFill>
                <a:ea typeface="Calibri"/>
                <a:cs typeface="Times New Roman"/>
              </a:rPr>
              <a:t>Boomer fast facts</a:t>
            </a:r>
            <a:r>
              <a:rPr lang="en-US" sz="2000" dirty="0">
                <a:solidFill>
                  <a:schemeClr val="tx1"/>
                </a:solidFill>
                <a:ea typeface="Calibri"/>
                <a:cs typeface="Times New Roman"/>
              </a:rPr>
              <a:t>.  Retrieved  01/02/2013 from http://www.whatsnextinyourlife.com/AboutUs/fast_facts.cfm</a:t>
            </a:r>
          </a:p>
          <a:p>
            <a:pPr marL="914400" lvl="1" indent="-457200" algn="l">
              <a:lnSpc>
                <a:spcPct val="115000"/>
              </a:lnSpc>
              <a:spcBef>
                <a:spcPts val="0"/>
              </a:spcBef>
              <a:spcAft>
                <a:spcPts val="1000"/>
              </a:spcAft>
            </a:pPr>
            <a:r>
              <a:rPr lang="en-US" sz="2000" dirty="0">
                <a:solidFill>
                  <a:schemeClr val="tx1"/>
                </a:solidFill>
              </a:rPr>
              <a:t>Fox business.  Driscoll, Emily. (2011).  </a:t>
            </a:r>
            <a:r>
              <a:rPr lang="en-US" sz="2000" i="1" dirty="0">
                <a:solidFill>
                  <a:schemeClr val="tx1"/>
                </a:solidFill>
              </a:rPr>
              <a:t>More baby boomers head back to college</a:t>
            </a:r>
            <a:r>
              <a:rPr lang="en-US" sz="2000" dirty="0">
                <a:solidFill>
                  <a:schemeClr val="tx1"/>
                </a:solidFill>
              </a:rPr>
              <a:t>.  Retrieved 01/02/2013 from http://www.foxbusiness.com/personal-finance/2011/08/12/more-baby-boomers-head-back-to-college/</a:t>
            </a:r>
          </a:p>
          <a:p>
            <a:pPr marL="914400" lvl="1" indent="-457200" algn="l">
              <a:lnSpc>
                <a:spcPct val="115000"/>
              </a:lnSpc>
              <a:spcBef>
                <a:spcPts val="0"/>
              </a:spcBef>
              <a:spcAft>
                <a:spcPts val="1000"/>
              </a:spcAft>
            </a:pPr>
            <a:endParaRPr lang="en-US" sz="2000" dirty="0">
              <a:ea typeface="Calibri"/>
              <a:cs typeface="Times New Roman"/>
            </a:endParaRPr>
          </a:p>
          <a:p>
            <a:pPr lvl="1" algn="l"/>
            <a:endParaRPr lang="en-US" sz="2000" dirty="0"/>
          </a:p>
          <a:p>
            <a:pPr lvl="2" algn="l"/>
            <a:endParaRPr lang="en-US" sz="2000" dirty="0"/>
          </a:p>
          <a:p>
            <a:endParaRPr lang="en-US" sz="2400" dirty="0"/>
          </a:p>
        </p:txBody>
      </p:sp>
    </p:spTree>
    <p:extLst>
      <p:ext uri="{BB962C8B-B14F-4D97-AF65-F5344CB8AC3E}">
        <p14:creationId xmlns:p14="http://schemas.microsoft.com/office/powerpoint/2010/main" val="2124056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2743200"/>
            <a:ext cx="8229600" cy="1143000"/>
          </a:xfrm>
        </p:spPr>
        <p:txBody>
          <a:bodyPr>
            <a:normAutofit fontScale="90000"/>
          </a:bodyPr>
          <a:lstStyle/>
          <a:p>
            <a:r>
              <a:rPr lang="en-US" b="1" dirty="0">
                <a:latin typeface="Verdana" panose="020B0604030504040204" pitchFamily="34" charset="0"/>
                <a:ea typeface="Verdana" panose="020B0604030504040204" pitchFamily="34" charset="0"/>
                <a:cs typeface="Verdana" panose="020B0604030504040204" pitchFamily="34" charset="0"/>
              </a:rPr>
              <a:t>Boomers</a:t>
            </a:r>
            <a:br>
              <a:rPr lang="en-US" b="1" dirty="0">
                <a:latin typeface="Verdana" panose="020B0604030504040204" pitchFamily="34" charset="0"/>
                <a:ea typeface="Verdana" panose="020B0604030504040204" pitchFamily="34" charset="0"/>
                <a:cs typeface="Verdana" panose="020B0604030504040204" pitchFamily="34" charset="0"/>
              </a:rPr>
            </a:br>
            <a:r>
              <a:rPr lang="en-US" dirty="0">
                <a:latin typeface="Verdana" panose="020B0604030504040204" pitchFamily="34" charset="0"/>
                <a:ea typeface="Verdana" panose="020B0604030504040204" pitchFamily="34" charset="0"/>
                <a:cs typeface="Verdana" panose="020B0604030504040204" pitchFamily="34" charset="0"/>
              </a:rPr>
              <a:t>1946 - 1964</a:t>
            </a:r>
          </a:p>
        </p:txBody>
      </p:sp>
    </p:spTree>
    <p:extLst>
      <p:ext uri="{BB962C8B-B14F-4D97-AF65-F5344CB8AC3E}">
        <p14:creationId xmlns:p14="http://schemas.microsoft.com/office/powerpoint/2010/main" val="21089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Verdana" panose="020B0604030504040204" pitchFamily="34" charset="0"/>
                <a:ea typeface="Verdana" panose="020B0604030504040204" pitchFamily="34" charset="0"/>
                <a:cs typeface="Verdana" panose="020B0604030504040204" pitchFamily="34" charset="0"/>
              </a:rPr>
              <a:t>The Boomer Generation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861"/>
            <a:ext cx="9144000" cy="7050657"/>
          </a:xfrm>
          <a:prstGeom prst="rect">
            <a:avLst/>
          </a:prstGeom>
        </p:spPr>
      </p:pic>
      <p:sp>
        <p:nvSpPr>
          <p:cNvPr id="3" name="Content Placeholder 2"/>
          <p:cNvSpPr>
            <a:spLocks noGrp="1"/>
          </p:cNvSpPr>
          <p:nvPr>
            <p:ph idx="1"/>
          </p:nvPr>
        </p:nvSpPr>
        <p:spPr>
          <a:xfrm>
            <a:off x="381000" y="2362200"/>
            <a:ext cx="8229600" cy="2743200"/>
          </a:xfrm>
        </p:spPr>
        <p:txBody>
          <a:bodyPr>
            <a:normAutofit/>
          </a:bodyPr>
          <a:lstStyle/>
          <a:p>
            <a:pPr marL="0" indent="0" algn="ctr">
              <a:buNone/>
            </a:pPr>
            <a:r>
              <a:rPr lang="en-US" sz="2800" dirty="0">
                <a:ea typeface="Verdana" panose="020B0604030504040204" pitchFamily="34" charset="0"/>
                <a:cs typeface="Verdana" panose="020B0604030504040204" pitchFamily="34" charset="0"/>
              </a:rPr>
              <a:t>“We believe that if men have the talent to invent new machines that put men out of work, they have the talent to put those men back to work.”  </a:t>
            </a:r>
          </a:p>
          <a:p>
            <a:pPr marL="0" indent="0" algn="ctr">
              <a:buNone/>
            </a:pPr>
            <a:r>
              <a:rPr lang="en-US" sz="2800" dirty="0">
                <a:ea typeface="Verdana" panose="020B0604030504040204" pitchFamily="34" charset="0"/>
                <a:cs typeface="Verdana" panose="020B0604030504040204" pitchFamily="34" charset="0"/>
              </a:rPr>
              <a:t>-- </a:t>
            </a:r>
            <a:r>
              <a:rPr lang="en-US" sz="2800" b="1" dirty="0">
                <a:ea typeface="Verdana" panose="020B0604030504040204" pitchFamily="34" charset="0"/>
                <a:cs typeface="Verdana" panose="020B0604030504040204" pitchFamily="34" charset="0"/>
              </a:rPr>
              <a:t>John F. Kennedy</a:t>
            </a:r>
            <a:endParaRPr lang="en-US" sz="2800"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91443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1"/>
            <a:ext cx="9144000" cy="6781799"/>
          </a:xfrm>
          <a:prstGeom prst="rect">
            <a:avLst/>
          </a:prstGeom>
        </p:spPr>
      </p:pic>
      <p:sp>
        <p:nvSpPr>
          <p:cNvPr id="2" name="Title 1"/>
          <p:cNvSpPr>
            <a:spLocks noGrp="1"/>
          </p:cNvSpPr>
          <p:nvPr>
            <p:ph type="title"/>
          </p:nvPr>
        </p:nvSpPr>
        <p:spPr>
          <a:xfrm>
            <a:off x="457200" y="533400"/>
            <a:ext cx="8229600" cy="1020762"/>
          </a:xfrm>
        </p:spPr>
        <p:txBody>
          <a:bodyPr>
            <a:normAutofit/>
          </a:bodyPr>
          <a:lstStyle/>
          <a:p>
            <a:r>
              <a:rPr lang="en-US" sz="4000" b="1" dirty="0">
                <a:latin typeface="Verdana" panose="020B0604030504040204" pitchFamily="34" charset="0"/>
                <a:ea typeface="Verdana" panose="020B0604030504040204" pitchFamily="34" charset="0"/>
                <a:cs typeface="Verdana" panose="020B0604030504040204" pitchFamily="34" charset="0"/>
              </a:rPr>
              <a:t>Boomer Facts</a:t>
            </a:r>
          </a:p>
        </p:txBody>
      </p:sp>
      <p:sp>
        <p:nvSpPr>
          <p:cNvPr id="3" name="Content Placeholder 2"/>
          <p:cNvSpPr>
            <a:spLocks noGrp="1"/>
          </p:cNvSpPr>
          <p:nvPr>
            <p:ph idx="1"/>
          </p:nvPr>
        </p:nvSpPr>
        <p:spPr>
          <a:xfrm>
            <a:off x="457200" y="1176337"/>
            <a:ext cx="8229600" cy="5257800"/>
          </a:xfrm>
        </p:spPr>
        <p:txBody>
          <a:bodyPr>
            <a:normAutofit fontScale="47500" lnSpcReduction="20000"/>
          </a:bodyPr>
          <a:lstStyle/>
          <a:p>
            <a:pPr marL="0" indent="0">
              <a:buNone/>
            </a:pPr>
            <a:endParaRPr lang="en-US" sz="7400" b="1" dirty="0">
              <a:ea typeface="Verdana" panose="020B0604030504040204" pitchFamily="34" charset="0"/>
              <a:cs typeface="Verdana" panose="020B0604030504040204" pitchFamily="34" charset="0"/>
            </a:endParaRPr>
          </a:p>
          <a:p>
            <a:pPr lvl="1">
              <a:buFont typeface="Arial" panose="020B0604020202020204" pitchFamily="34" charset="0"/>
              <a:buChar char="•"/>
            </a:pPr>
            <a:r>
              <a:rPr lang="en-US" sz="6400" dirty="0"/>
              <a:t>Currently, 81.4 million baby boomers account for 26% of the US Population</a:t>
            </a:r>
          </a:p>
          <a:p>
            <a:pPr lvl="1">
              <a:buFont typeface="Arial" panose="020B0604020202020204" pitchFamily="34" charset="0"/>
              <a:buChar char="•"/>
            </a:pPr>
            <a:r>
              <a:rPr lang="en-US" sz="6400" dirty="0"/>
              <a:t>Since January 1, 2011 and for the next 19 years; 10,000 boomers will turn 65 everyday.</a:t>
            </a:r>
          </a:p>
          <a:p>
            <a:pPr lvl="1">
              <a:buFont typeface="Arial" panose="020B0604020202020204" pitchFamily="34" charset="0"/>
              <a:buChar char="•"/>
            </a:pPr>
            <a:r>
              <a:rPr lang="en-US" sz="6400" dirty="0"/>
              <a:t>By 2030, all boomers will be 65 (18% of the population)</a:t>
            </a:r>
          </a:p>
          <a:p>
            <a:pPr lvl="1">
              <a:buFont typeface="Arial" panose="020B0604020202020204" pitchFamily="34" charset="0"/>
              <a:buChar char="•"/>
            </a:pPr>
            <a:r>
              <a:rPr lang="en-US" sz="6400" dirty="0"/>
              <a:t>South Dakota– 206,529 boomers; 136,018 Men &amp; 144,050 Women.</a:t>
            </a:r>
          </a:p>
          <a:p>
            <a:pPr marL="457200" lvl="1" indent="0">
              <a:buNone/>
            </a:pPr>
            <a:r>
              <a:rPr lang="en-US" sz="4900" i="1" dirty="0"/>
              <a:t>                                                                                                                            </a:t>
            </a:r>
            <a:r>
              <a:rPr lang="en-US" sz="4200" i="1" dirty="0"/>
              <a:t>Reference: Pew Research Center</a:t>
            </a:r>
          </a:p>
          <a:p>
            <a:pPr marL="800100" lvl="2" indent="0">
              <a:buNone/>
            </a:pPr>
            <a:r>
              <a:rPr lang="en-US" sz="2100" dirty="0">
                <a:solidFill>
                  <a:srgbClr val="FF0000"/>
                </a:solidFill>
                <a:ea typeface="Verdana" panose="020B0604030504040204" pitchFamily="34" charset="0"/>
                <a:cs typeface="Verdana" panose="020B0604030504040204" pitchFamily="34" charset="0"/>
              </a:rPr>
              <a:t>United States Census Bureau; Age and Sex Composition 2010 Census Briefs</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5351034"/>
            <a:ext cx="1675602"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3894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152400"/>
            <a:ext cx="8534400" cy="6465661"/>
          </a:xfrm>
        </p:spPr>
      </p:pic>
      <p:sp>
        <p:nvSpPr>
          <p:cNvPr id="5" name="TextBox 4"/>
          <p:cNvSpPr txBox="1"/>
          <p:nvPr/>
        </p:nvSpPr>
        <p:spPr>
          <a:xfrm>
            <a:off x="6636425" y="3682305"/>
            <a:ext cx="1872629" cy="1384995"/>
          </a:xfrm>
          <a:prstGeom prst="rect">
            <a:avLst/>
          </a:prstGeom>
          <a:noFill/>
        </p:spPr>
        <p:txBody>
          <a:bodyPr wrap="none" rtlCol="0">
            <a:spAutoFit/>
          </a:bodyPr>
          <a:lstStyle/>
          <a:p>
            <a:r>
              <a:rPr lang="en-US" sz="2800" b="1" dirty="0">
                <a:latin typeface="Verdana" panose="020B0604030504040204" pitchFamily="34" charset="0"/>
                <a:ea typeface="Verdana" panose="020B0604030504040204" pitchFamily="34" charset="0"/>
                <a:cs typeface="Verdana" panose="020B0604030504040204" pitchFamily="34" charset="0"/>
              </a:rPr>
              <a:t>The </a:t>
            </a:r>
            <a:br>
              <a:rPr lang="en-US" sz="2800" b="1" dirty="0">
                <a:latin typeface="Verdana" panose="020B0604030504040204" pitchFamily="34" charset="0"/>
                <a:ea typeface="Verdana" panose="020B0604030504040204" pitchFamily="34" charset="0"/>
                <a:cs typeface="Verdana" panose="020B0604030504040204" pitchFamily="34" charset="0"/>
              </a:rPr>
            </a:br>
            <a:r>
              <a:rPr lang="en-US" sz="2800" b="1" dirty="0">
                <a:latin typeface="Verdana" panose="020B0604030504040204" pitchFamily="34" charset="0"/>
                <a:ea typeface="Verdana" panose="020B0604030504040204" pitchFamily="34" charset="0"/>
                <a:cs typeface="Verdana" panose="020B0604030504040204" pitchFamily="34" charset="0"/>
              </a:rPr>
              <a:t>Boomer </a:t>
            </a:r>
            <a:br>
              <a:rPr lang="en-US" sz="2800" b="1" dirty="0">
                <a:latin typeface="Verdana" panose="020B0604030504040204" pitchFamily="34" charset="0"/>
                <a:ea typeface="Verdana" panose="020B0604030504040204" pitchFamily="34" charset="0"/>
                <a:cs typeface="Verdana" panose="020B0604030504040204" pitchFamily="34" charset="0"/>
              </a:rPr>
            </a:br>
            <a:r>
              <a:rPr lang="en-US" sz="2800" b="1" dirty="0">
                <a:latin typeface="Verdana" panose="020B0604030504040204" pitchFamily="34" charset="0"/>
                <a:ea typeface="Verdana" panose="020B0604030504040204" pitchFamily="34" charset="0"/>
                <a:cs typeface="Verdana" panose="020B0604030504040204" pitchFamily="34" charset="0"/>
              </a:rPr>
              <a:t>Mindset</a:t>
            </a:r>
            <a:endParaRPr lang="en-US" sz="2800" dirty="0"/>
          </a:p>
        </p:txBody>
      </p:sp>
      <p:sp>
        <p:nvSpPr>
          <p:cNvPr id="6" name="TextBox 5"/>
          <p:cNvSpPr txBox="1"/>
          <p:nvPr/>
        </p:nvSpPr>
        <p:spPr>
          <a:xfrm>
            <a:off x="455407" y="3276600"/>
            <a:ext cx="2496280" cy="838200"/>
          </a:xfrm>
          <a:prstGeom prst="rect">
            <a:avLst/>
          </a:prstGeom>
          <a:noFill/>
        </p:spPr>
        <p:txBody>
          <a:bodyPr wrap="none" rtlCol="0">
            <a:noAutofit/>
          </a:bodyPr>
          <a:lstStyle/>
          <a:p>
            <a:pPr marL="0" lvl="1"/>
            <a:r>
              <a:rPr lang="en-US" sz="1600" dirty="0"/>
              <a:t>61% of baby boomers think </a:t>
            </a:r>
          </a:p>
          <a:p>
            <a:pPr marL="0" lvl="1"/>
            <a:r>
              <a:rPr lang="en-US" sz="1600" dirty="0"/>
              <a:t>old age doesn’t begin </a:t>
            </a:r>
            <a:br>
              <a:rPr lang="en-US" sz="1600" dirty="0"/>
            </a:br>
            <a:r>
              <a:rPr lang="en-US" sz="1600" dirty="0"/>
              <a:t>until 72.</a:t>
            </a:r>
          </a:p>
          <a:p>
            <a:pPr marL="0" lvl="1"/>
            <a:r>
              <a:rPr lang="en-US" sz="1200" i="1" dirty="0"/>
              <a:t>Reference: Pew Research Center</a:t>
            </a:r>
          </a:p>
          <a:p>
            <a:pPr marL="0" lvl="1"/>
            <a:endParaRPr lang="en-US" sz="1600" dirty="0"/>
          </a:p>
          <a:p>
            <a:endParaRPr lang="en-US" dirty="0"/>
          </a:p>
        </p:txBody>
      </p:sp>
      <p:sp>
        <p:nvSpPr>
          <p:cNvPr id="8" name="TextBox 7"/>
          <p:cNvSpPr txBox="1"/>
          <p:nvPr/>
        </p:nvSpPr>
        <p:spPr>
          <a:xfrm>
            <a:off x="914400" y="4876800"/>
            <a:ext cx="2496280" cy="838200"/>
          </a:xfrm>
          <a:prstGeom prst="rect">
            <a:avLst/>
          </a:prstGeom>
          <a:noFill/>
        </p:spPr>
        <p:txBody>
          <a:bodyPr wrap="none" rtlCol="0">
            <a:noAutofit/>
          </a:bodyPr>
          <a:lstStyle/>
          <a:p>
            <a:r>
              <a:rPr lang="en-US" sz="1600" dirty="0">
                <a:ea typeface="Verdana" panose="020B0604030504040204" pitchFamily="34" charset="0"/>
                <a:cs typeface="Verdana" panose="020B0604030504040204" pitchFamily="34" charset="0"/>
              </a:rPr>
              <a:t>89% returned to work to </a:t>
            </a:r>
            <a:br>
              <a:rPr lang="en-US" sz="1600" dirty="0">
                <a:ea typeface="Verdana" panose="020B0604030504040204" pitchFamily="34" charset="0"/>
                <a:cs typeface="Verdana" panose="020B0604030504040204" pitchFamily="34" charset="0"/>
              </a:rPr>
            </a:br>
            <a:r>
              <a:rPr lang="en-US" sz="1600" dirty="0">
                <a:ea typeface="Verdana" panose="020B0604030504040204" pitchFamily="34" charset="0"/>
                <a:cs typeface="Verdana" panose="020B0604030504040204" pitchFamily="34" charset="0"/>
              </a:rPr>
              <a:t>stay active, not because of </a:t>
            </a:r>
          </a:p>
          <a:p>
            <a:r>
              <a:rPr lang="en-US" sz="1600" dirty="0">
                <a:ea typeface="Verdana" panose="020B0604030504040204" pitchFamily="34" charset="0"/>
                <a:cs typeface="Verdana" panose="020B0604030504040204" pitchFamily="34" charset="0"/>
              </a:rPr>
              <a:t>financial need</a:t>
            </a:r>
          </a:p>
          <a:p>
            <a:pPr marL="0" lvl="1"/>
            <a:r>
              <a:rPr lang="en-US" sz="1200" i="1" dirty="0">
                <a:ea typeface="Verdana" panose="020B0604030504040204" pitchFamily="34" charset="0"/>
                <a:cs typeface="Verdana" panose="020B0604030504040204" pitchFamily="34" charset="0"/>
              </a:rPr>
              <a:t>Reference: whatsnextinyourlife.com</a:t>
            </a:r>
          </a:p>
          <a:p>
            <a:endParaRPr lang="en-US" sz="1600" dirty="0">
              <a:ea typeface="Verdana" panose="020B0604030504040204" pitchFamily="34" charset="0"/>
              <a:cs typeface="Verdana" panose="020B0604030504040204" pitchFamily="34" charset="0"/>
            </a:endParaRPr>
          </a:p>
          <a:p>
            <a:endParaRPr lang="en-US" dirty="0"/>
          </a:p>
        </p:txBody>
      </p:sp>
      <p:sp>
        <p:nvSpPr>
          <p:cNvPr id="9" name="TextBox 8"/>
          <p:cNvSpPr txBox="1"/>
          <p:nvPr/>
        </p:nvSpPr>
        <p:spPr>
          <a:xfrm>
            <a:off x="5181600" y="5219700"/>
            <a:ext cx="2496280" cy="838200"/>
          </a:xfrm>
          <a:prstGeom prst="rect">
            <a:avLst/>
          </a:prstGeom>
          <a:noFill/>
        </p:spPr>
        <p:txBody>
          <a:bodyPr wrap="none" rtlCol="0">
            <a:noAutofit/>
          </a:bodyPr>
          <a:lstStyle/>
          <a:p>
            <a:r>
              <a:rPr lang="en-US" sz="1600" dirty="0">
                <a:ea typeface="Verdana" panose="020B0604030504040204" pitchFamily="34" charset="0"/>
                <a:cs typeface="Verdana" panose="020B0604030504040204" pitchFamily="34" charset="0"/>
              </a:rPr>
              <a:t>56% of working ‘retirees’ </a:t>
            </a:r>
            <a:br>
              <a:rPr lang="en-US" sz="1600" dirty="0">
                <a:ea typeface="Verdana" panose="020B0604030504040204" pitchFamily="34" charset="0"/>
                <a:cs typeface="Verdana" panose="020B0604030504040204" pitchFamily="34" charset="0"/>
              </a:rPr>
            </a:br>
            <a:r>
              <a:rPr lang="en-US" sz="1600" dirty="0">
                <a:ea typeface="Verdana" panose="020B0604030504040204" pitchFamily="34" charset="0"/>
                <a:cs typeface="Verdana" panose="020B0604030504040204" pitchFamily="34" charset="0"/>
              </a:rPr>
              <a:t>want to work in a </a:t>
            </a:r>
            <a:br>
              <a:rPr lang="en-US" sz="1600" dirty="0">
                <a:ea typeface="Verdana" panose="020B0604030504040204" pitchFamily="34" charset="0"/>
                <a:cs typeface="Verdana" panose="020B0604030504040204" pitchFamily="34" charset="0"/>
              </a:rPr>
            </a:br>
            <a:r>
              <a:rPr lang="en-US" sz="1600" dirty="0">
                <a:ea typeface="Verdana" panose="020B0604030504040204" pitchFamily="34" charset="0"/>
                <a:cs typeface="Verdana" panose="020B0604030504040204" pitchFamily="34" charset="0"/>
              </a:rPr>
              <a:t>new profession</a:t>
            </a:r>
          </a:p>
          <a:p>
            <a:pPr marL="0" lvl="1"/>
            <a:r>
              <a:rPr lang="en-US" sz="1200" i="1" dirty="0">
                <a:ea typeface="Verdana" panose="020B0604030504040204" pitchFamily="34" charset="0"/>
                <a:cs typeface="Verdana" panose="020B0604030504040204" pitchFamily="34" charset="0"/>
              </a:rPr>
              <a:t>Reference: whatsnextinyourlife.com</a:t>
            </a:r>
          </a:p>
          <a:p>
            <a:endParaRPr lang="en-US" sz="1600" dirty="0">
              <a:ea typeface="Verdana" panose="020B0604030504040204" pitchFamily="34" charset="0"/>
              <a:cs typeface="Verdana" panose="020B0604030504040204" pitchFamily="34" charset="0"/>
            </a:endParaRPr>
          </a:p>
          <a:p>
            <a:endParaRPr lang="en-US" dirty="0"/>
          </a:p>
        </p:txBody>
      </p:sp>
      <p:sp>
        <p:nvSpPr>
          <p:cNvPr id="10" name="TextBox 9"/>
          <p:cNvSpPr txBox="1"/>
          <p:nvPr/>
        </p:nvSpPr>
        <p:spPr>
          <a:xfrm>
            <a:off x="6324600" y="381000"/>
            <a:ext cx="2496280" cy="838200"/>
          </a:xfrm>
          <a:prstGeom prst="rect">
            <a:avLst/>
          </a:prstGeom>
          <a:noFill/>
        </p:spPr>
        <p:txBody>
          <a:bodyPr wrap="none" rtlCol="0">
            <a:noAutofit/>
          </a:bodyPr>
          <a:lstStyle/>
          <a:p>
            <a:r>
              <a:rPr lang="en-US" sz="1600" dirty="0">
                <a:ea typeface="Verdana" panose="020B0604030504040204" pitchFamily="34" charset="0"/>
                <a:cs typeface="Verdana" panose="020B0604030504040204" pitchFamily="34" charset="0"/>
              </a:rPr>
              <a:t>83% of baby boomers intend</a:t>
            </a:r>
          </a:p>
          <a:p>
            <a:r>
              <a:rPr lang="en-US" sz="1600" dirty="0">
                <a:ea typeface="Verdana" panose="020B0604030504040204" pitchFamily="34" charset="0"/>
                <a:cs typeface="Verdana" panose="020B0604030504040204" pitchFamily="34" charset="0"/>
              </a:rPr>
              <a:t> to keep working after </a:t>
            </a:r>
          </a:p>
          <a:p>
            <a:r>
              <a:rPr lang="en-US" sz="1600" dirty="0">
                <a:ea typeface="Verdana" panose="020B0604030504040204" pitchFamily="34" charset="0"/>
                <a:cs typeface="Verdana" panose="020B0604030504040204" pitchFamily="34" charset="0"/>
              </a:rPr>
              <a:t>Retirement</a:t>
            </a:r>
          </a:p>
          <a:p>
            <a:pPr marL="0" lvl="1"/>
            <a:r>
              <a:rPr lang="en-US" sz="1200" i="1" dirty="0">
                <a:ea typeface="Verdana" panose="020B0604030504040204" pitchFamily="34" charset="0"/>
                <a:cs typeface="Verdana" panose="020B0604030504040204" pitchFamily="34" charset="0"/>
              </a:rPr>
              <a:t>Reference: whatsnextinyourlife.com</a:t>
            </a:r>
          </a:p>
          <a:p>
            <a:endParaRPr lang="en-US" sz="1600" dirty="0">
              <a:ea typeface="Verdana" panose="020B0604030504040204" pitchFamily="34" charset="0"/>
              <a:cs typeface="Verdana" panose="020B0604030504040204" pitchFamily="34" charset="0"/>
            </a:endParaRPr>
          </a:p>
          <a:p>
            <a:endParaRPr lang="en-US" dirty="0"/>
          </a:p>
        </p:txBody>
      </p:sp>
      <p:sp>
        <p:nvSpPr>
          <p:cNvPr id="11" name="TextBox 10"/>
          <p:cNvSpPr txBox="1"/>
          <p:nvPr/>
        </p:nvSpPr>
        <p:spPr>
          <a:xfrm>
            <a:off x="304800" y="228600"/>
            <a:ext cx="2496280" cy="990600"/>
          </a:xfrm>
          <a:prstGeom prst="rect">
            <a:avLst/>
          </a:prstGeom>
          <a:noFill/>
        </p:spPr>
        <p:txBody>
          <a:bodyPr wrap="none" rtlCol="0">
            <a:noAutofit/>
          </a:bodyPr>
          <a:lstStyle/>
          <a:p>
            <a:r>
              <a:rPr lang="en-US" sz="1600" dirty="0">
                <a:ea typeface="Verdana" panose="020B0604030504040204" pitchFamily="34" charset="0"/>
                <a:cs typeface="Verdana" panose="020B0604030504040204" pitchFamily="34" charset="0"/>
              </a:rPr>
              <a:t>28% of current working </a:t>
            </a:r>
          </a:p>
          <a:p>
            <a:r>
              <a:rPr lang="en-US" sz="1600" dirty="0">
                <a:ea typeface="Verdana" panose="020B0604030504040204" pitchFamily="34" charset="0"/>
                <a:cs typeface="Verdana" panose="020B0604030504040204" pitchFamily="34" charset="0"/>
              </a:rPr>
              <a:t>retirees want to keep</a:t>
            </a:r>
          </a:p>
          <a:p>
            <a:r>
              <a:rPr lang="en-US" sz="1600" dirty="0">
                <a:ea typeface="Verdana" panose="020B0604030504040204" pitchFamily="34" charset="0"/>
                <a:cs typeface="Verdana" panose="020B0604030504040204" pitchFamily="34" charset="0"/>
              </a:rPr>
              <a:t>working as long as their </a:t>
            </a:r>
          </a:p>
          <a:p>
            <a:r>
              <a:rPr lang="en-US" sz="1600" dirty="0">
                <a:ea typeface="Verdana" panose="020B0604030504040204" pitchFamily="34" charset="0"/>
                <a:cs typeface="Verdana" panose="020B0604030504040204" pitchFamily="34" charset="0"/>
              </a:rPr>
              <a:t>health permits</a:t>
            </a:r>
          </a:p>
          <a:p>
            <a:pPr marL="0" lvl="1"/>
            <a:r>
              <a:rPr lang="en-US" sz="1200" i="1" dirty="0">
                <a:ea typeface="Verdana" panose="020B0604030504040204" pitchFamily="34" charset="0"/>
                <a:cs typeface="Verdana" panose="020B0604030504040204" pitchFamily="34" charset="0"/>
              </a:rPr>
              <a:t>Reference: whatsnextinyourlife.com</a:t>
            </a:r>
          </a:p>
          <a:p>
            <a:endParaRPr lang="en-US" dirty="0"/>
          </a:p>
        </p:txBody>
      </p:sp>
      <p:sp>
        <p:nvSpPr>
          <p:cNvPr id="2" name="Rectangle 1"/>
          <p:cNvSpPr/>
          <p:nvPr/>
        </p:nvSpPr>
        <p:spPr>
          <a:xfrm>
            <a:off x="342900" y="6172200"/>
            <a:ext cx="8477980" cy="784830"/>
          </a:xfrm>
          <a:prstGeom prst="rect">
            <a:avLst/>
          </a:prstGeom>
        </p:spPr>
        <p:txBody>
          <a:bodyPr wrap="square">
            <a:spAutoFit/>
          </a:bodyPr>
          <a:lstStyle/>
          <a:p>
            <a:r>
              <a:rPr lang="en-US" sz="900" i="1" dirty="0">
                <a:ea typeface="Verdana" panose="020B0604030504040204" pitchFamily="34" charset="0"/>
                <a:cs typeface="Verdana" panose="020B0604030504040204" pitchFamily="34" charset="0"/>
              </a:rPr>
              <a:t>Reference: whatsnextinyourlife.com </a:t>
            </a:r>
            <a:r>
              <a:rPr lang="en-US" sz="900" b="1" dirty="0"/>
              <a:t>which includes the following sources: </a:t>
            </a:r>
            <a:r>
              <a:rPr lang="en-US" sz="900" dirty="0"/>
              <a:t>Bureau of Labor Statistics, Corporate Executive Board, Social Security Administration, Merrill Lynch survey, Hudson Institute,  Cornell Retirement and Well-Being study, US Department of Census, Federal Reserve Board,  Del Webb survey, HSBC survey, University of Michigan study, Hart study, MacArthur Foundation study, Civic Ventures study, Cornell University Employment and Family Careers Institute, Mercer Study, AARP Life Stage Survey</a:t>
            </a:r>
            <a:endParaRPr lang="en-US" sz="900" i="1" dirty="0">
              <a:ea typeface="Verdana" panose="020B0604030504040204" pitchFamily="34" charset="0"/>
              <a:cs typeface="Verdana" panose="020B0604030504040204" pitchFamily="34" charset="0"/>
            </a:endParaRPr>
          </a:p>
          <a:p>
            <a:endParaRPr lang="en-US" dirty="0"/>
          </a:p>
        </p:txBody>
      </p:sp>
    </p:spTree>
    <p:extLst>
      <p:ext uri="{BB962C8B-B14F-4D97-AF65-F5344CB8AC3E}">
        <p14:creationId xmlns:p14="http://schemas.microsoft.com/office/powerpoint/2010/main" val="1586839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1"/>
            <a:ext cx="9144000" cy="6781799"/>
          </a:xfrm>
          <a:prstGeom prst="rect">
            <a:avLst/>
          </a:prstGeom>
        </p:spPr>
      </p:pic>
      <p:sp>
        <p:nvSpPr>
          <p:cNvPr id="2" name="Title 1"/>
          <p:cNvSpPr>
            <a:spLocks noGrp="1"/>
          </p:cNvSpPr>
          <p:nvPr>
            <p:ph type="title"/>
          </p:nvPr>
        </p:nvSpPr>
        <p:spPr>
          <a:xfrm>
            <a:off x="457200" y="274638"/>
            <a:ext cx="8229600" cy="1020762"/>
          </a:xfrm>
        </p:spPr>
        <p:txBody>
          <a:bodyPr>
            <a:normAutofit fontScale="90000"/>
          </a:bodyPr>
          <a:lstStyle/>
          <a:p>
            <a:r>
              <a:rPr lang="en-US" b="1" dirty="0">
                <a:latin typeface="Verdana" panose="020B0604030504040204" pitchFamily="34" charset="0"/>
                <a:ea typeface="Verdana" panose="020B0604030504040204" pitchFamily="34" charset="0"/>
                <a:cs typeface="Verdana" panose="020B0604030504040204" pitchFamily="34" charset="0"/>
              </a:rPr>
              <a:t>Boomers In The Workplace</a:t>
            </a:r>
          </a:p>
        </p:txBody>
      </p:sp>
      <p:sp>
        <p:nvSpPr>
          <p:cNvPr id="3" name="Content Placeholder 2"/>
          <p:cNvSpPr>
            <a:spLocks noGrp="1"/>
          </p:cNvSpPr>
          <p:nvPr>
            <p:ph idx="1"/>
          </p:nvPr>
        </p:nvSpPr>
        <p:spPr>
          <a:xfrm>
            <a:off x="457200" y="1176337"/>
            <a:ext cx="8229600" cy="5257800"/>
          </a:xfrm>
        </p:spPr>
        <p:txBody>
          <a:bodyPr>
            <a:noAutofit/>
          </a:bodyPr>
          <a:lstStyle/>
          <a:p>
            <a:pPr lvl="1">
              <a:buFont typeface="Arial" panose="020B0604020202020204" pitchFamily="34" charset="0"/>
              <a:buChar char="•"/>
            </a:pPr>
            <a:r>
              <a:rPr lang="en-US" sz="2600" dirty="0">
                <a:ea typeface="Verdana" panose="020B0604030504040204" pitchFamily="34" charset="0"/>
                <a:cs typeface="Verdana" panose="020B0604030504040204" pitchFamily="34" charset="0"/>
              </a:rPr>
              <a:t>By 2010, 33% of labor force will be ‘mature’ workers (age 45+)</a:t>
            </a:r>
          </a:p>
          <a:p>
            <a:pPr lvl="1">
              <a:buFont typeface="Arial" panose="020B0604020202020204" pitchFamily="34" charset="0"/>
              <a:buChar char="•"/>
            </a:pPr>
            <a:r>
              <a:rPr lang="en-US" sz="2600" dirty="0">
                <a:ea typeface="Verdana" panose="020B0604030504040204" pitchFamily="34" charset="0"/>
                <a:cs typeface="Verdana" panose="020B0604030504040204" pitchFamily="34" charset="0"/>
              </a:rPr>
              <a:t>89% returned to work to stay active, not for income</a:t>
            </a:r>
          </a:p>
          <a:p>
            <a:pPr lvl="1">
              <a:buFont typeface="Arial" panose="020B0604020202020204" pitchFamily="34" charset="0"/>
              <a:buChar char="•"/>
            </a:pPr>
            <a:r>
              <a:rPr lang="en-US" sz="2600" dirty="0">
                <a:ea typeface="Verdana" panose="020B0604030504040204" pitchFamily="34" charset="0"/>
                <a:cs typeface="Verdana" panose="020B0604030504040204" pitchFamily="34" charset="0"/>
              </a:rPr>
              <a:t>By 2010, estimated to be a 10 million shortage in talent in US</a:t>
            </a:r>
          </a:p>
          <a:p>
            <a:pPr marL="457200" lvl="1" indent="0">
              <a:buNone/>
            </a:pPr>
            <a:r>
              <a:rPr lang="en-US" sz="2600" dirty="0">
                <a:ea typeface="Verdana" panose="020B0604030504040204" pitchFamily="34" charset="0"/>
                <a:cs typeface="Verdana" panose="020B0604030504040204" pitchFamily="34" charset="0"/>
              </a:rPr>
              <a:t>    (81.4 million boomers replaced by 66.4 million </a:t>
            </a:r>
            <a:br>
              <a:rPr lang="en-US" sz="2600" dirty="0">
                <a:ea typeface="Verdana" panose="020B0604030504040204" pitchFamily="34" charset="0"/>
                <a:cs typeface="Verdana" panose="020B0604030504040204" pitchFamily="34" charset="0"/>
              </a:rPr>
            </a:br>
            <a:r>
              <a:rPr lang="en-US" sz="2600" dirty="0">
                <a:ea typeface="Verdana" panose="020B0604030504040204" pitchFamily="34" charset="0"/>
                <a:cs typeface="Verdana" panose="020B0604030504040204" pitchFamily="34" charset="0"/>
              </a:rPr>
              <a:t>    replacement workers)</a:t>
            </a:r>
          </a:p>
          <a:p>
            <a:pPr lvl="1">
              <a:buFont typeface="Arial" panose="020B0604020202020204" pitchFamily="34" charset="0"/>
              <a:buChar char="•"/>
            </a:pPr>
            <a:r>
              <a:rPr lang="en-US" sz="2600" dirty="0">
                <a:ea typeface="Verdana" panose="020B0604030504040204" pitchFamily="34" charset="0"/>
                <a:cs typeface="Verdana" panose="020B0604030504040204" pitchFamily="34" charset="0"/>
              </a:rPr>
              <a:t>1990’s saw a 14% decrease in younger workers </a:t>
            </a:r>
            <a:br>
              <a:rPr lang="en-US" sz="2600" dirty="0">
                <a:ea typeface="Verdana" panose="020B0604030504040204" pitchFamily="34" charset="0"/>
                <a:cs typeface="Verdana" panose="020B0604030504040204" pitchFamily="34" charset="0"/>
              </a:rPr>
            </a:br>
            <a:r>
              <a:rPr lang="en-US" sz="2600" dirty="0">
                <a:ea typeface="Verdana" panose="020B0604030504040204" pitchFamily="34" charset="0"/>
                <a:cs typeface="Verdana" panose="020B0604030504040204" pitchFamily="34" charset="0"/>
              </a:rPr>
              <a:t>due to the lower birth rate</a:t>
            </a:r>
          </a:p>
          <a:p>
            <a:pPr marL="457200" lvl="1" indent="0">
              <a:buNone/>
            </a:pPr>
            <a:r>
              <a:rPr lang="en-US" sz="1200" i="1" dirty="0">
                <a:ea typeface="Verdana" panose="020B0604030504040204" pitchFamily="34" charset="0"/>
                <a:cs typeface="Verdana" panose="020B0604030504040204" pitchFamily="34" charset="0"/>
              </a:rPr>
              <a:t>Reference: whatsnextinyourlife.com</a:t>
            </a:r>
          </a:p>
        </p:txBody>
      </p:sp>
      <p:sp>
        <p:nvSpPr>
          <p:cNvPr id="5" name="TextBox 4"/>
          <p:cNvSpPr txBox="1"/>
          <p:nvPr/>
        </p:nvSpPr>
        <p:spPr>
          <a:xfrm>
            <a:off x="685800" y="5562600"/>
            <a:ext cx="8061822" cy="784830"/>
          </a:xfrm>
          <a:prstGeom prst="rect">
            <a:avLst/>
          </a:prstGeom>
          <a:noFill/>
        </p:spPr>
        <p:txBody>
          <a:bodyPr wrap="none" rtlCol="0">
            <a:spAutoFit/>
          </a:bodyPr>
          <a:lstStyle/>
          <a:p>
            <a:r>
              <a:rPr lang="en-US" sz="900" i="1" dirty="0">
                <a:ea typeface="Verdana" panose="020B0604030504040204" pitchFamily="34" charset="0"/>
                <a:cs typeface="Verdana" panose="020B0604030504040204" pitchFamily="34" charset="0"/>
              </a:rPr>
              <a:t>Reference: whatsnextinyourlife.com </a:t>
            </a:r>
            <a:r>
              <a:rPr lang="en-US" sz="900" b="1" dirty="0"/>
              <a:t>which includes the following sources: </a:t>
            </a:r>
            <a:r>
              <a:rPr lang="en-US" sz="900" dirty="0"/>
              <a:t>Bureau of Labor Statistics, Corporate Executive Board, Social Security Administration, </a:t>
            </a:r>
            <a:br>
              <a:rPr lang="en-US" sz="900" dirty="0"/>
            </a:br>
            <a:r>
              <a:rPr lang="en-US" sz="900" dirty="0"/>
              <a:t>Merrill Lynch survey, Hudson Institute,  Cornell Retirement and Well-Being study, US Department of Census, Federal Reserve Board,  Del Webb survey, HSBC survey, </a:t>
            </a:r>
            <a:br>
              <a:rPr lang="en-US" sz="900" dirty="0"/>
            </a:br>
            <a:r>
              <a:rPr lang="en-US" sz="900" dirty="0"/>
              <a:t>University of Michigan study, Hart study, MacArthur Foundation study, Civic Ventures study, Cornell University Employment and Family Careers Institute, Mercer Study,</a:t>
            </a:r>
            <a:br>
              <a:rPr lang="en-US" sz="900" dirty="0"/>
            </a:br>
            <a:r>
              <a:rPr lang="en-US" sz="900" dirty="0"/>
              <a:t> AARP Life Stage Survey</a:t>
            </a:r>
            <a:endParaRPr lang="en-US" sz="900" i="1" dirty="0">
              <a:ea typeface="Verdana" panose="020B0604030504040204" pitchFamily="34" charset="0"/>
              <a:cs typeface="Verdana" panose="020B0604030504040204" pitchFamily="34" charset="0"/>
            </a:endParaRPr>
          </a:p>
          <a:p>
            <a:endParaRPr lang="en-US" sz="900" dirty="0"/>
          </a:p>
        </p:txBody>
      </p:sp>
    </p:spTree>
    <p:extLst>
      <p:ext uri="{BB962C8B-B14F-4D97-AF65-F5344CB8AC3E}">
        <p14:creationId xmlns:p14="http://schemas.microsoft.com/office/powerpoint/2010/main" val="2050757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899"/>
            <a:ext cx="9144000" cy="6756879"/>
          </a:xfrm>
          <a:prstGeom prst="rect">
            <a:avLst/>
          </a:prstGeom>
        </p:spPr>
      </p:pic>
      <p:sp>
        <p:nvSpPr>
          <p:cNvPr id="2" name="Title 1"/>
          <p:cNvSpPr>
            <a:spLocks noGrp="1"/>
          </p:cNvSpPr>
          <p:nvPr>
            <p:ph type="title"/>
          </p:nvPr>
        </p:nvSpPr>
        <p:spPr>
          <a:xfrm>
            <a:off x="1676400" y="1143000"/>
            <a:ext cx="4800600" cy="3581400"/>
          </a:xfrm>
        </p:spPr>
        <p:txBody>
          <a:bodyPr>
            <a:normAutofit/>
          </a:bodyPr>
          <a:lstStyle/>
          <a:p>
            <a:r>
              <a:rPr lang="en-US" b="1" dirty="0">
                <a:latin typeface="Verdana" panose="020B0604030504040204" pitchFamily="34" charset="0"/>
                <a:ea typeface="Verdana" panose="020B0604030504040204" pitchFamily="34" charset="0"/>
                <a:cs typeface="Verdana" panose="020B0604030504040204" pitchFamily="34" charset="0"/>
              </a:rPr>
              <a:t>Why Are </a:t>
            </a:r>
            <a:br>
              <a:rPr lang="en-US" b="1" dirty="0">
                <a:latin typeface="Verdana" panose="020B0604030504040204" pitchFamily="34" charset="0"/>
                <a:ea typeface="Verdana" panose="020B0604030504040204" pitchFamily="34" charset="0"/>
                <a:cs typeface="Verdana" panose="020B0604030504040204" pitchFamily="34" charset="0"/>
              </a:rPr>
            </a:br>
            <a:r>
              <a:rPr lang="en-US" b="1" dirty="0">
                <a:latin typeface="Verdana" panose="020B0604030504040204" pitchFamily="34" charset="0"/>
                <a:ea typeface="Verdana" panose="020B0604030504040204" pitchFamily="34" charset="0"/>
                <a:cs typeface="Verdana" panose="020B0604030504040204" pitchFamily="34" charset="0"/>
              </a:rPr>
              <a:t>Boomers </a:t>
            </a:r>
            <a:br>
              <a:rPr lang="en-US" b="1" dirty="0">
                <a:latin typeface="Verdana" panose="020B0604030504040204" pitchFamily="34" charset="0"/>
                <a:ea typeface="Verdana" panose="020B0604030504040204" pitchFamily="34" charset="0"/>
                <a:cs typeface="Verdana" panose="020B0604030504040204" pitchFamily="34" charset="0"/>
              </a:rPr>
            </a:br>
            <a:r>
              <a:rPr lang="en-US" b="1" dirty="0">
                <a:latin typeface="Verdana" panose="020B0604030504040204" pitchFamily="34" charset="0"/>
                <a:ea typeface="Verdana" panose="020B0604030504040204" pitchFamily="34" charset="0"/>
                <a:cs typeface="Verdana" panose="020B0604030504040204" pitchFamily="34" charset="0"/>
              </a:rPr>
              <a:t>Valuable?</a:t>
            </a:r>
          </a:p>
        </p:txBody>
      </p:sp>
    </p:spTree>
    <p:extLst>
      <p:ext uri="{BB962C8B-B14F-4D97-AF65-F5344CB8AC3E}">
        <p14:creationId xmlns:p14="http://schemas.microsoft.com/office/powerpoint/2010/main" val="34943714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3054</TotalTime>
  <Words>1498</Words>
  <Application>Microsoft Office PowerPoint</Application>
  <PresentationFormat>On-screen Show (4:3)</PresentationFormat>
  <Paragraphs>354</Paragraphs>
  <Slides>39</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Times New Roman</vt:lpstr>
      <vt:lpstr>Verdana</vt:lpstr>
      <vt:lpstr>Office Theme</vt:lpstr>
      <vt:lpstr>PowerPoint Presentation</vt:lpstr>
      <vt:lpstr>Top Trends On  HR Minds Today</vt:lpstr>
      <vt:lpstr>Top Trends Beyond 2013</vt:lpstr>
      <vt:lpstr>Boomers 1946 - 1964</vt:lpstr>
      <vt:lpstr>The Boomer Generation</vt:lpstr>
      <vt:lpstr>Boomer Facts</vt:lpstr>
      <vt:lpstr>PowerPoint Presentation</vt:lpstr>
      <vt:lpstr>Boomers In The Workplace</vt:lpstr>
      <vt:lpstr>Why Are  Boomers  Valuable?</vt:lpstr>
      <vt:lpstr>Boomers Are Large in Number</vt:lpstr>
      <vt:lpstr>Boomers Have Experience</vt:lpstr>
      <vt:lpstr>Boomers Have Experience</vt:lpstr>
      <vt:lpstr>Boomers  Have Skills</vt:lpstr>
      <vt:lpstr>Boomers Have  Intellectual Capital</vt:lpstr>
      <vt:lpstr>Boomers Have  Intellectual Capital</vt:lpstr>
      <vt:lpstr>Top Skills Leaving With Boomers</vt:lpstr>
      <vt:lpstr>Skill Gaps</vt:lpstr>
      <vt:lpstr>Skill Gaps</vt:lpstr>
      <vt:lpstr>Skill Gaps</vt:lpstr>
      <vt:lpstr>Top Applied Skills Leaving  With Boomers</vt:lpstr>
      <vt:lpstr>Boomers By Org Sector</vt:lpstr>
      <vt:lpstr>Top Boomer Industries</vt:lpstr>
      <vt:lpstr>More Boomer Value</vt:lpstr>
      <vt:lpstr>Orgs Will Miss The Boomers</vt:lpstr>
      <vt:lpstr>Trends That Exacerbate  The Problem </vt:lpstr>
      <vt:lpstr>PowerPoint Presentation</vt:lpstr>
      <vt:lpstr>Unfortunately . . .   Most Orgs Don’t Have A Plan</vt:lpstr>
      <vt:lpstr>What Can Organizations Do?</vt:lpstr>
      <vt:lpstr>Most Orgs Not Working to Retain or Recruit Boomers</vt:lpstr>
      <vt:lpstr>Retirement</vt:lpstr>
      <vt:lpstr>PowerPoint Presentation</vt:lpstr>
      <vt:lpstr>Schedule/Benefits</vt:lpstr>
      <vt:lpstr>Job Duties</vt:lpstr>
      <vt:lpstr>Corporate Culture</vt:lpstr>
      <vt:lpstr>What can older employees do?</vt:lpstr>
      <vt:lpstr>Discussion Questions</vt:lpstr>
      <vt:lpstr>References</vt:lpstr>
      <vt:lpstr>References</vt:lpstr>
      <vt:lpstr>References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Closing the Gap</dc:title>
  <dc:creator>Cyndi</dc:creator>
  <cp:lastModifiedBy>Lund-Bosak, Jina L</cp:lastModifiedBy>
  <cp:revision>155</cp:revision>
  <cp:lastPrinted>2014-01-13T21:38:36Z</cp:lastPrinted>
  <dcterms:created xsi:type="dcterms:W3CDTF">2013-12-12T14:05:13Z</dcterms:created>
  <dcterms:modified xsi:type="dcterms:W3CDTF">2018-12-20T15:34:54Z</dcterms:modified>
</cp:coreProperties>
</file>